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Nunito SemiBold"/>
      <p:regular r:id="rId51"/>
      <p:bold r:id="rId52"/>
      <p:italic r:id="rId53"/>
      <p:boldItalic r:id="rId54"/>
    </p:embeddedFont>
    <p:embeddedFont>
      <p:font typeface="Raleway"/>
      <p:regular r:id="rId55"/>
      <p:bold r:id="rId56"/>
      <p:italic r:id="rId57"/>
      <p:boldItalic r:id="rId58"/>
    </p:embeddedFont>
    <p:embeddedFont>
      <p:font typeface="Nunito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Nunito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09F545-4B63-4E00-BB98-167AB715EA20}">
  <a:tblStyle styleId="{E409F545-4B63-4E00-BB98-167AB715EA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NunitoSans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-boldItalic.fntdata"/><Relationship Id="rId61" Type="http://schemas.openxmlformats.org/officeDocument/2006/relationships/font" Target="fonts/Nunito-italic.fntdata"/><Relationship Id="rId20" Type="http://schemas.openxmlformats.org/officeDocument/2006/relationships/slide" Target="slides/slide13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5.xml"/><Relationship Id="rId66" Type="http://schemas.openxmlformats.org/officeDocument/2006/relationships/font" Target="fonts/Lato-boldItalic.fntdata"/><Relationship Id="rId21" Type="http://schemas.openxmlformats.org/officeDocument/2006/relationships/slide" Target="slides/slide14.xml"/><Relationship Id="rId65" Type="http://schemas.openxmlformats.org/officeDocument/2006/relationships/font" Target="fonts/Lato-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bold.fntdata"/><Relationship Id="rId23" Type="http://schemas.openxmlformats.org/officeDocument/2006/relationships/slide" Target="slides/slide16.xml"/><Relationship Id="rId67" Type="http://schemas.openxmlformats.org/officeDocument/2006/relationships/font" Target="fonts/NunitoSans-regular.fntdata"/><Relationship Id="rId60" Type="http://schemas.openxmlformats.org/officeDocument/2006/relationships/font" Target="fonts/Nuni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emiBold-regular.fntdata"/><Relationship Id="rId50" Type="http://schemas.openxmlformats.org/officeDocument/2006/relationships/slide" Target="slides/slide43.xml"/><Relationship Id="rId53" Type="http://schemas.openxmlformats.org/officeDocument/2006/relationships/font" Target="fonts/NunitoSemiBold-italic.fntdata"/><Relationship Id="rId52" Type="http://schemas.openxmlformats.org/officeDocument/2006/relationships/font" Target="fonts/NunitoSemiBold-bold.fntdata"/><Relationship Id="rId11" Type="http://schemas.openxmlformats.org/officeDocument/2006/relationships/slide" Target="slides/slide4.xml"/><Relationship Id="rId55" Type="http://schemas.openxmlformats.org/officeDocument/2006/relationships/font" Target="fonts/Raleway-regular.fntdata"/><Relationship Id="rId10" Type="http://schemas.openxmlformats.org/officeDocument/2006/relationships/slide" Target="slides/slide3.xml"/><Relationship Id="rId54" Type="http://schemas.openxmlformats.org/officeDocument/2006/relationships/font" Target="fonts/NunitoSemiBold-boldItalic.fntdata"/><Relationship Id="rId13" Type="http://schemas.openxmlformats.org/officeDocument/2006/relationships/slide" Target="slides/slide6.xml"/><Relationship Id="rId57" Type="http://schemas.openxmlformats.org/officeDocument/2006/relationships/font" Target="fonts/Raleway-italic.fntdata"/><Relationship Id="rId12" Type="http://schemas.openxmlformats.org/officeDocument/2006/relationships/slide" Target="slides/slide5.xml"/><Relationship Id="rId56" Type="http://schemas.openxmlformats.org/officeDocument/2006/relationships/font" Target="fonts/Raleway-bold.fntdata"/><Relationship Id="rId15" Type="http://schemas.openxmlformats.org/officeDocument/2006/relationships/slide" Target="slides/slide8.xml"/><Relationship Id="rId59" Type="http://schemas.openxmlformats.org/officeDocument/2006/relationships/font" Target="fonts/Nunito-regular.fntdata"/><Relationship Id="rId14" Type="http://schemas.openxmlformats.org/officeDocument/2006/relationships/slide" Target="slides/slide7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c844438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c84443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c8c11964_1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7c8c11964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Our group have done a comparison between power Bi and tableau to let you decide on which software suits your needs better.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c8c11964_1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c8c11964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c8c11964_1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c8c11964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Data warehouses which are expensive to build and maintain, are usually accompanied with Tableau to achieve its fullest potential</a:t>
            </a:r>
            <a:endParaRPr b="1" sz="13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c8c11964_1_3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7c8c11964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considering the needs of The Caffeine Experience being a start-up company with a stringent budget, Power BI being the more affordable choice, being $60 cheaper, is recommended by our team.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c8c11964_1_3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c8c11964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c8c11964_1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c8c11964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ca6ccde2_4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aca6ccde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million users?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a985569b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a98556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string divided between direct and indirect.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</a:t>
            </a:r>
            <a:r>
              <a:rPr lang="en"/>
              <a:t> than location, are you going to </a:t>
            </a:r>
            <a:r>
              <a:rPr lang="en"/>
              <a:t>separate by salad or coffee or both?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a985569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aa98556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slides: (3 outputs)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header? , example?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455d0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455d0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c8c1196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c8c11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b455d07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b455d07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455d07f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b455d07f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aa985569b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aa98556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c8c11964_1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7c8c11964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3a98a7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3a98a7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feel like with this slide, I can talk about the insights without need a slide for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words = common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b296d06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b296d06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Keywords based on reviews/ must try food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bffefed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bffefed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3a98a7f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3a98a7f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include the formula and stuff, just mention the bottom part and say what kind of output.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3a98a7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3a98a7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include the formula and stuff, just mention the bottom part and say what kind of output.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7c8c11964_1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7c8c11964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c8c11964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c8c119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ca6ccd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ca6ccd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d28992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7d28992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7d28992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7d2899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c8c11964_1_4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c8c11964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ca6ccde2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aca6ccde2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aca6ccde2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aca6ccde2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ca6ccde2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aca6ccde2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ca6ccde2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aca6ccde2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c8c11964_1_5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7c8c11964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7c233d28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7c233d2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b9145dc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b9145d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Consumer preferences have shifted towards healthier food choices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consumers of salads are corporate employees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Caffeine is the world’s most popular drug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competition in the industry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proposition of The Caffeine Experience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we think the business is viable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7c233d28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7c233d28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7c233d28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7c233d28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7c8c11964_1_3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7c8c11964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abffefe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abffefe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include the formula and stuff, just mention the bottom part and say what kind of output.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c8c11964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c8c1196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3a98a7f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3a98a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Price? Location? Must 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competitors: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from MRT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per pax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try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review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c8c11964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7c8c1196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c8c11964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c8c1196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c8c11964_1_2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c8c11964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b="1" sz="3000"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89" name="Google Shape;89;p14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i="1" sz="3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i="1" sz="3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 flipH="1" rot="5400000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i="1" sz="2400"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i="1" sz="24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7" name="Google Shape;107;p17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with intro text">
  <p:cSld name="TITLE_AND_BOD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with intro text">
  <p:cSld name="TITLE_AND_BODY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i="1" sz="160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0"/>
          <p:cNvSpPr txBox="1"/>
          <p:nvPr>
            <p:ph idx="2" type="body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left">
  <p:cSld name="TITLE_AND_BODY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55" name="Google Shape;155;p24"/>
          <p:cNvSpPr txBox="1"/>
          <p:nvPr>
            <p:ph idx="3" type="body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6703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burpple-1.imgix.net/foods/2f4bc6a2fc75139b31c1626500_original.?w=390&amp;h=390&amp;fit=crop&amp;q=80" TargetMode="External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468925" y="2387250"/>
            <a:ext cx="3816900" cy="22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Year Project Interim Presentation</a:t>
            </a:r>
            <a:endParaRPr/>
          </a:p>
        </p:txBody>
      </p:sp>
      <p:grpSp>
        <p:nvGrpSpPr>
          <p:cNvPr id="169" name="Google Shape;169;p27"/>
          <p:cNvGrpSpPr/>
          <p:nvPr/>
        </p:nvGrpSpPr>
        <p:grpSpPr>
          <a:xfrm>
            <a:off x="572752" y="1899264"/>
            <a:ext cx="549262" cy="487982"/>
            <a:chOff x="5292575" y="3681900"/>
            <a:chExt cx="420150" cy="373275"/>
          </a:xfrm>
        </p:grpSpPr>
        <p:sp>
          <p:nvSpPr>
            <p:cNvPr id="170" name="Google Shape;170;p2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7"/>
          <p:cNvSpPr txBox="1"/>
          <p:nvPr/>
        </p:nvSpPr>
        <p:spPr>
          <a:xfrm>
            <a:off x="4763150" y="4745700"/>
            <a:ext cx="4032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Jasper, Mei Xuan, Donovan, Mabel &amp; Nurasilah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 rotWithShape="1">
          <a:blip r:embed="rId4">
            <a:alphaModFix/>
          </a:blip>
          <a:srcRect b="0" l="20204" r="0" t="0"/>
          <a:stretch/>
        </p:blipFill>
        <p:spPr>
          <a:xfrm>
            <a:off x="2577325" y="0"/>
            <a:ext cx="6566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ctrTitle"/>
          </p:nvPr>
        </p:nvSpPr>
        <p:spPr>
          <a:xfrm>
            <a:off x="277100" y="284200"/>
            <a:ext cx="2024100" cy="42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4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Power BI against Tableau</a:t>
            </a:r>
            <a:endParaRPr/>
          </a:p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37"/>
          <p:cNvGraphicFramePr/>
          <p:nvPr/>
        </p:nvGraphicFramePr>
        <p:xfrm>
          <a:off x="5793913" y="50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2856675"/>
              </a:tblGrid>
              <a:tr h="41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7"/>
          <p:cNvSpPr txBox="1"/>
          <p:nvPr>
            <p:ph idx="2" type="body"/>
          </p:nvPr>
        </p:nvSpPr>
        <p:spPr>
          <a:xfrm>
            <a:off x="2907975" y="447988"/>
            <a:ext cx="27270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0000"/>
                </a:solidFill>
              </a:rPr>
              <a:t>Pros: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Reasonably priced (offers free version, paid version is $9.99 per user a month)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Good integration within Microsoft tools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Continual development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Ease of usage for excel users due to similar tools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Extensive visualising choices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Comprehensive database connectivity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517784" y="44986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7"/>
          <p:cNvSpPr txBox="1"/>
          <p:nvPr>
            <p:ph idx="3" type="body"/>
          </p:nvPr>
        </p:nvSpPr>
        <p:spPr>
          <a:xfrm>
            <a:off x="5867350" y="448001"/>
            <a:ext cx="27270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0000"/>
                </a:solidFill>
              </a:rPr>
              <a:t>Cons: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Challenging to learn 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(for non-excel users)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Trouble handling large data sources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Highly complex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Poor customization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Lack of data processing capabilities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Only offers monthly-subscription and not licensing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150"/>
            <a:ext cx="2561725" cy="96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7"/>
          <p:cNvGrpSpPr/>
          <p:nvPr/>
        </p:nvGrpSpPr>
        <p:grpSpPr>
          <a:xfrm rot="10800000">
            <a:off x="7079451" y="892467"/>
            <a:ext cx="302791" cy="270860"/>
            <a:chOff x="5972700" y="2330200"/>
            <a:chExt cx="411625" cy="387275"/>
          </a:xfrm>
        </p:grpSpPr>
        <p:sp>
          <p:nvSpPr>
            <p:cNvPr id="312" name="Google Shape;312;p3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4126090" y="866774"/>
            <a:ext cx="290772" cy="322252"/>
            <a:chOff x="5972700" y="2330200"/>
            <a:chExt cx="411625" cy="387275"/>
          </a:xfrm>
        </p:grpSpPr>
        <p:sp>
          <p:nvSpPr>
            <p:cNvPr id="315" name="Google Shape;315;p3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17" name="Google Shape;317;p37"/>
          <p:cNvGraphicFramePr/>
          <p:nvPr/>
        </p:nvGraphicFramePr>
        <p:xfrm>
          <a:off x="2878588" y="50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2785775"/>
              </a:tblGrid>
              <a:tr h="418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38"/>
          <p:cNvGraphicFramePr/>
          <p:nvPr/>
        </p:nvGraphicFramePr>
        <p:xfrm>
          <a:off x="2935138" y="53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2727000"/>
              </a:tblGrid>
              <a:tr h="381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876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3" name="Google Shape;323;p38"/>
          <p:cNvGraphicFramePr/>
          <p:nvPr/>
        </p:nvGraphicFramePr>
        <p:xfrm>
          <a:off x="5775288" y="53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3028450"/>
              </a:tblGrid>
              <a:tr h="381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4" name="Google Shape;324;p38"/>
          <p:cNvSpPr txBox="1"/>
          <p:nvPr>
            <p:ph idx="2" type="body"/>
          </p:nvPr>
        </p:nvSpPr>
        <p:spPr>
          <a:xfrm>
            <a:off x="2940838" y="359988"/>
            <a:ext cx="27270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Pros: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Easy to use 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(for non-analyst)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Visually appealing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Great performance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Ability to connect to multiple data sources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Flourishing community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Mobile support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66084" y="46627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8"/>
          <p:cNvSpPr txBox="1"/>
          <p:nvPr>
            <p:ph idx="3" type="body"/>
          </p:nvPr>
        </p:nvSpPr>
        <p:spPr>
          <a:xfrm>
            <a:off x="5728175" y="360000"/>
            <a:ext cx="3122700" cy="4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Cons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Expensive (professional edition $70 per user a month)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Stringent pricing, not priced to customer’s needs.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Security concerns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Poor Scalability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Integration to IT landscape issues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300">
                <a:solidFill>
                  <a:schemeClr val="dk1"/>
                </a:solidFill>
              </a:rPr>
              <a:t>Data warehouses are expensive to build and maintain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9950"/>
            <a:ext cx="2558075" cy="148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8"/>
          <p:cNvGrpSpPr/>
          <p:nvPr/>
        </p:nvGrpSpPr>
        <p:grpSpPr>
          <a:xfrm>
            <a:off x="3968096" y="845390"/>
            <a:ext cx="345971" cy="325505"/>
            <a:chOff x="5972700" y="2330200"/>
            <a:chExt cx="411625" cy="387275"/>
          </a:xfrm>
        </p:grpSpPr>
        <p:sp>
          <p:nvSpPr>
            <p:cNvPr id="329" name="Google Shape;329;p3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38"/>
          <p:cNvGrpSpPr/>
          <p:nvPr/>
        </p:nvGrpSpPr>
        <p:grpSpPr>
          <a:xfrm rot="10800000">
            <a:off x="7116546" y="845402"/>
            <a:ext cx="345971" cy="325505"/>
            <a:chOff x="5972700" y="2330200"/>
            <a:chExt cx="411625" cy="387275"/>
          </a:xfrm>
        </p:grpSpPr>
        <p:sp>
          <p:nvSpPr>
            <p:cNvPr id="332" name="Google Shape;332;p3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234450" y="575500"/>
            <a:ext cx="20463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9"/>
          <p:cNvSpPr txBox="1"/>
          <p:nvPr>
            <p:ph idx="3" type="body"/>
          </p:nvPr>
        </p:nvSpPr>
        <p:spPr>
          <a:xfrm>
            <a:off x="2952200" y="529200"/>
            <a:ext cx="5866500" cy="4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Both have great integration with other Office 365 tools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Power BI has more extensive charting capabilities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Tableau more visually appealing and offers wider range of visual customisations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Both comes with potential hurdles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Complexity and steep learning curve for Power BI</a:t>
            </a:r>
            <a:endParaRPr sz="14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400">
                <a:solidFill>
                  <a:schemeClr val="dk1"/>
                </a:solidFill>
              </a:rPr>
              <a:t>Complex functions of </a:t>
            </a:r>
            <a:r>
              <a:rPr lang="en" sz="1300">
                <a:solidFill>
                  <a:schemeClr val="dk1"/>
                </a:solidFill>
              </a:rPr>
              <a:t>Tableau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Software training needed for user</a:t>
            </a:r>
            <a:endParaRPr sz="16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resource consuming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41" name="Google Shape;341;p39"/>
          <p:cNvGrpSpPr/>
          <p:nvPr/>
        </p:nvGrpSpPr>
        <p:grpSpPr>
          <a:xfrm>
            <a:off x="1459828" y="1107098"/>
            <a:ext cx="500677" cy="517793"/>
            <a:chOff x="3951850" y="2985350"/>
            <a:chExt cx="407950" cy="416500"/>
          </a:xfrm>
        </p:grpSpPr>
        <p:sp>
          <p:nvSpPr>
            <p:cNvPr id="342" name="Google Shape;342;p3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325" y="0"/>
            <a:ext cx="6566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5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65200" y="58125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Website 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1"/>
          <p:cNvSpPr txBox="1"/>
          <p:nvPr>
            <p:ph idx="3" type="body"/>
          </p:nvPr>
        </p:nvSpPr>
        <p:spPr>
          <a:xfrm>
            <a:off x="2981375" y="1145300"/>
            <a:ext cx="53361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0" name="Google Shape;360;p41"/>
          <p:cNvSpPr txBox="1"/>
          <p:nvPr>
            <p:ph type="title"/>
          </p:nvPr>
        </p:nvSpPr>
        <p:spPr>
          <a:xfrm>
            <a:off x="3104825" y="276725"/>
            <a:ext cx="39774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Why Online Review Site ?</a:t>
            </a:r>
            <a:endParaRPr>
              <a:solidFill>
                <a:srgbClr val="F67031"/>
              </a:solidFill>
            </a:endParaRPr>
          </a:p>
        </p:txBody>
      </p:sp>
      <p:grpSp>
        <p:nvGrpSpPr>
          <p:cNvPr id="361" name="Google Shape;361;p41"/>
          <p:cNvGrpSpPr/>
          <p:nvPr/>
        </p:nvGrpSpPr>
        <p:grpSpPr>
          <a:xfrm>
            <a:off x="7082216" y="460650"/>
            <a:ext cx="369505" cy="268183"/>
            <a:chOff x="4604550" y="3714775"/>
            <a:chExt cx="439625" cy="319075"/>
          </a:xfrm>
        </p:grpSpPr>
        <p:sp>
          <p:nvSpPr>
            <p:cNvPr id="362" name="Google Shape;362;p4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F67031"/>
            </a:solidFill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F67031"/>
            </a:solidFill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41"/>
          <p:cNvSpPr/>
          <p:nvPr/>
        </p:nvSpPr>
        <p:spPr>
          <a:xfrm>
            <a:off x="6898943" y="3015685"/>
            <a:ext cx="548701" cy="575887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1976975" y="912746"/>
            <a:ext cx="333700" cy="329077"/>
            <a:chOff x="3292425" y="3664250"/>
            <a:chExt cx="397025" cy="391525"/>
          </a:xfrm>
        </p:grpSpPr>
        <p:sp>
          <p:nvSpPr>
            <p:cNvPr id="366" name="Google Shape;366;p4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41"/>
          <p:cNvSpPr txBox="1"/>
          <p:nvPr/>
        </p:nvSpPr>
        <p:spPr>
          <a:xfrm>
            <a:off x="3104825" y="1039625"/>
            <a:ext cx="50892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●"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Potential customers looks at review site before making a decision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Char char="●"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Platform for companies to gain insights on customer satisfaction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3359025" y="3187325"/>
            <a:ext cx="4727700" cy="20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4731376" y="3157854"/>
            <a:ext cx="1983000" cy="949200"/>
          </a:xfrm>
          <a:prstGeom prst="chevron">
            <a:avLst>
              <a:gd fmla="val 29853" name="adj"/>
            </a:avLst>
          </a:prstGeom>
          <a:solidFill>
            <a:srgbClr val="F67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 </a:t>
            </a: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Food Blogs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6166579" y="3051199"/>
            <a:ext cx="2048400" cy="1162500"/>
          </a:xfrm>
          <a:prstGeom prst="chevron">
            <a:avLst>
              <a:gd fmla="val 29853" name="adj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Food Discovery </a:t>
            </a: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Platform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3196738" y="3252799"/>
            <a:ext cx="1983000" cy="759300"/>
          </a:xfrm>
          <a:prstGeom prst="chevron">
            <a:avLst>
              <a:gd fmla="val 29853" name="adj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Word of Mouth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Website </a:t>
            </a:r>
            <a:endParaRPr/>
          </a:p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2830500" y="912750"/>
            <a:ext cx="5356500" cy="16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</a:pPr>
            <a:r>
              <a:rPr lang="en" sz="1400">
                <a:solidFill>
                  <a:schemeClr val="dk1"/>
                </a:solidFill>
              </a:rPr>
              <a:t>Singapore based company that was launched in May 2012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</a:pPr>
            <a:r>
              <a:rPr lang="en" sz="1400">
                <a:solidFill>
                  <a:schemeClr val="dk1"/>
                </a:solidFill>
              </a:rPr>
              <a:t>Growing food reviews platform akin to Yelp , Zomato.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42"/>
          <p:cNvSpPr txBox="1"/>
          <p:nvPr>
            <p:ph type="title"/>
          </p:nvPr>
        </p:nvSpPr>
        <p:spPr>
          <a:xfrm>
            <a:off x="2985450" y="276750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Why Burpple ?</a:t>
            </a:r>
            <a:endParaRPr>
              <a:solidFill>
                <a:srgbClr val="F67031"/>
              </a:solidFill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2985450" y="2675750"/>
            <a:ext cx="5916300" cy="1444500"/>
          </a:xfrm>
          <a:prstGeom prst="rect">
            <a:avLst/>
          </a:prstGeom>
          <a:solidFill>
            <a:srgbClr val="F6703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In 2016 , 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4CCCC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2400">
                <a:solidFill>
                  <a:srgbClr val="FFE59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  5 Million People &amp; 3 Million Reviews </a:t>
            </a:r>
            <a:endParaRPr sz="2400">
              <a:solidFill>
                <a:srgbClr val="FFE599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(Singaporean &amp; Foreigners)</a:t>
            </a:r>
            <a:endParaRPr sz="1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2097348" y="784177"/>
            <a:ext cx="369511" cy="478432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3">
            <a:alphaModFix/>
          </a:blip>
          <a:srcRect b="0" l="0" r="64750" t="0"/>
          <a:stretch/>
        </p:blipFill>
        <p:spPr>
          <a:xfrm>
            <a:off x="5262150" y="160650"/>
            <a:ext cx="824974" cy="7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234450" y="575500"/>
            <a:ext cx="2104800" cy="3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Filter</a:t>
            </a:r>
            <a:endParaRPr/>
          </a:p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3"/>
          <p:cNvSpPr txBox="1"/>
          <p:nvPr>
            <p:ph idx="3" type="body"/>
          </p:nvPr>
        </p:nvSpPr>
        <p:spPr>
          <a:xfrm>
            <a:off x="2891075" y="673650"/>
            <a:ext cx="63135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</a:rPr>
              <a:t>Cafe: ‘Tanjong Pagar Cafes’</a:t>
            </a:r>
            <a:endParaRPr sz="1600" u="sng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Sans"/>
              <a:buChar char="●"/>
            </a:pPr>
            <a:r>
              <a:rPr lang="en" sz="1600">
                <a:solidFill>
                  <a:srgbClr val="000000"/>
                </a:solidFill>
              </a:rPr>
              <a:t>Near Tanjong Pagar and Central Business District (CBD) Area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Competitor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Same target customers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" sz="1600">
                <a:solidFill>
                  <a:srgbClr val="000000"/>
                </a:solidFill>
              </a:rPr>
              <a:t>More than 5 Reviews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Variety of reviews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More representative of the customer base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" sz="1600">
                <a:solidFill>
                  <a:srgbClr val="000000"/>
                </a:solidFill>
              </a:rPr>
              <a:t>Reviews dated in 2016 ~ 2018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Recent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Cafes menu may change overtime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2" name="Google Shape;392;p43"/>
          <p:cNvSpPr txBox="1"/>
          <p:nvPr>
            <p:ph type="title"/>
          </p:nvPr>
        </p:nvSpPr>
        <p:spPr>
          <a:xfrm>
            <a:off x="3026450" y="113850"/>
            <a:ext cx="46728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What is the criteria of the data?</a:t>
            </a:r>
            <a:endParaRPr>
              <a:solidFill>
                <a:srgbClr val="F67031"/>
              </a:solidFill>
            </a:endParaRPr>
          </a:p>
        </p:txBody>
      </p:sp>
      <p:grpSp>
        <p:nvGrpSpPr>
          <p:cNvPr id="393" name="Google Shape;393;p43"/>
          <p:cNvGrpSpPr/>
          <p:nvPr/>
        </p:nvGrpSpPr>
        <p:grpSpPr>
          <a:xfrm rot="686164">
            <a:off x="7539110" y="266627"/>
            <a:ext cx="336801" cy="330462"/>
            <a:chOff x="2594050" y="1631825"/>
            <a:chExt cx="439625" cy="439625"/>
          </a:xfrm>
        </p:grpSpPr>
        <p:sp>
          <p:nvSpPr>
            <p:cNvPr id="394" name="Google Shape;394;p4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43"/>
          <p:cNvSpPr/>
          <p:nvPr/>
        </p:nvSpPr>
        <p:spPr>
          <a:xfrm>
            <a:off x="1514174" y="12148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Output</a:t>
            </a:r>
            <a:endParaRPr/>
          </a:p>
        </p:txBody>
      </p:sp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4"/>
          <p:cNvSpPr txBox="1"/>
          <p:nvPr>
            <p:ph idx="3" type="body"/>
          </p:nvPr>
        </p:nvSpPr>
        <p:spPr>
          <a:xfrm>
            <a:off x="2985450" y="1172300"/>
            <a:ext cx="63135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</a:rPr>
              <a:t>3 Outputs:</a:t>
            </a:r>
            <a:endParaRPr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Individual Cafe’s Data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Cafe’s Must Order Item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Respective Cafe’s Reviews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6" name="Google Shape;406;p44"/>
          <p:cNvSpPr txBox="1"/>
          <p:nvPr>
            <p:ph type="title"/>
          </p:nvPr>
        </p:nvSpPr>
        <p:spPr>
          <a:xfrm>
            <a:off x="2985450" y="276750"/>
            <a:ext cx="46728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67031"/>
                </a:solidFill>
              </a:rPr>
              <a:t>How does the output look like?</a:t>
            </a:r>
            <a:endParaRPr sz="2500">
              <a:solidFill>
                <a:srgbClr val="F67031"/>
              </a:solidFill>
            </a:endParaRPr>
          </a:p>
        </p:txBody>
      </p:sp>
      <p:grpSp>
        <p:nvGrpSpPr>
          <p:cNvPr id="407" name="Google Shape;407;p44"/>
          <p:cNvGrpSpPr/>
          <p:nvPr/>
        </p:nvGrpSpPr>
        <p:grpSpPr>
          <a:xfrm>
            <a:off x="7581339" y="359600"/>
            <a:ext cx="311796" cy="330821"/>
            <a:chOff x="596350" y="929175"/>
            <a:chExt cx="407950" cy="497475"/>
          </a:xfrm>
        </p:grpSpPr>
        <p:sp>
          <p:nvSpPr>
            <p:cNvPr id="408" name="Google Shape;408;p4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44"/>
          <p:cNvSpPr/>
          <p:nvPr/>
        </p:nvSpPr>
        <p:spPr>
          <a:xfrm>
            <a:off x="1874075" y="1117575"/>
            <a:ext cx="311775" cy="250381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/>
        </p:nvSpPr>
        <p:spPr>
          <a:xfrm>
            <a:off x="1574875" y="1559350"/>
            <a:ext cx="1499400" cy="697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Outram Park</a:t>
            </a: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1" name="Google Shape;421;p45"/>
          <p:cNvSpPr txBox="1"/>
          <p:nvPr>
            <p:ph idx="4294967295" type="body"/>
          </p:nvPr>
        </p:nvSpPr>
        <p:spPr>
          <a:xfrm>
            <a:off x="129693" y="1082350"/>
            <a:ext cx="1249500" cy="477000"/>
          </a:xfrm>
          <a:prstGeom prst="rect">
            <a:avLst/>
          </a:prstGeom>
          <a:solidFill>
            <a:srgbClr val="FFA4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Cafe Name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29700" y="1559350"/>
            <a:ext cx="1249500" cy="697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The Lokal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3" name="Google Shape;423;p45"/>
          <p:cNvSpPr txBox="1"/>
          <p:nvPr>
            <p:ph idx="4294967295" type="body"/>
          </p:nvPr>
        </p:nvSpPr>
        <p:spPr>
          <a:xfrm>
            <a:off x="1574875" y="1082350"/>
            <a:ext cx="1499400" cy="477000"/>
          </a:xfrm>
          <a:prstGeom prst="rect">
            <a:avLst/>
          </a:prstGeom>
          <a:solidFill>
            <a:srgbClr val="FFA4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Neighbourhood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3237700" y="1559350"/>
            <a:ext cx="1249500" cy="697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1.278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5" name="Google Shape;425;p45"/>
          <p:cNvSpPr txBox="1"/>
          <p:nvPr>
            <p:ph idx="4294967295" type="body"/>
          </p:nvPr>
        </p:nvSpPr>
        <p:spPr>
          <a:xfrm>
            <a:off x="3237705" y="1082350"/>
            <a:ext cx="12495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Latitude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26" name="Google Shape;426;p45"/>
          <p:cNvSpPr txBox="1"/>
          <p:nvPr>
            <p:ph idx="4294967295" type="body"/>
          </p:nvPr>
        </p:nvSpPr>
        <p:spPr>
          <a:xfrm>
            <a:off x="0" y="0"/>
            <a:ext cx="9144000" cy="5592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Individual Cafe’s Data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5991297" y="1559350"/>
            <a:ext cx="1603800" cy="697800"/>
          </a:xfrm>
          <a:prstGeom prst="rect">
            <a:avLst/>
          </a:prstGeom>
          <a:noFill/>
          <a:ln cap="flat" cmpd="sng" w="9525">
            <a:solidFill>
              <a:srgbClr val="F7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845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8" name="Google Shape;428;p45"/>
          <p:cNvSpPr txBox="1"/>
          <p:nvPr>
            <p:ph idx="4294967295" type="body"/>
          </p:nvPr>
        </p:nvSpPr>
        <p:spPr>
          <a:xfrm>
            <a:off x="4614518" y="1082350"/>
            <a:ext cx="12495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Longitude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4614498" y="1559350"/>
            <a:ext cx="1249500" cy="697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103.84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0" name="Google Shape;430;p45"/>
          <p:cNvSpPr txBox="1"/>
          <p:nvPr>
            <p:ph idx="4294967295" type="body"/>
          </p:nvPr>
        </p:nvSpPr>
        <p:spPr>
          <a:xfrm>
            <a:off x="5991300" y="1082350"/>
            <a:ext cx="1603800" cy="4770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No. of Reviews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7764801" y="1559350"/>
            <a:ext cx="1249500" cy="6978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$25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2" name="Google Shape;432;p45"/>
          <p:cNvSpPr txBox="1"/>
          <p:nvPr>
            <p:ph idx="4294967295" type="body"/>
          </p:nvPr>
        </p:nvSpPr>
        <p:spPr>
          <a:xfrm>
            <a:off x="7764805" y="1082350"/>
            <a:ext cx="1249500" cy="477000"/>
          </a:xfrm>
          <a:prstGeom prst="rect">
            <a:avLst/>
          </a:prstGeom>
          <a:solidFill>
            <a:srgbClr val="38761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Price per pax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433" name="Google Shape;433;p45"/>
          <p:cNvCxnSpPr>
            <a:stCxn id="424" idx="2"/>
          </p:cNvCxnSpPr>
          <p:nvPr/>
        </p:nvCxnSpPr>
        <p:spPr>
          <a:xfrm>
            <a:off x="3862450" y="2257150"/>
            <a:ext cx="241500" cy="3009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434" name="Google Shape;434;p45"/>
          <p:cNvCxnSpPr>
            <a:stCxn id="429" idx="2"/>
          </p:cNvCxnSpPr>
          <p:nvPr/>
        </p:nvCxnSpPr>
        <p:spPr>
          <a:xfrm flipH="1">
            <a:off x="4911048" y="2257150"/>
            <a:ext cx="328200" cy="3420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435" name="Google Shape;435;p45"/>
          <p:cNvSpPr txBox="1"/>
          <p:nvPr>
            <p:ph idx="4294967295" type="body"/>
          </p:nvPr>
        </p:nvSpPr>
        <p:spPr>
          <a:xfrm>
            <a:off x="3074277" y="2599150"/>
            <a:ext cx="32592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Location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36" name="Google Shape;436;p45"/>
          <p:cNvPicPr preferRelativeResize="0"/>
          <p:nvPr/>
        </p:nvPicPr>
        <p:blipFill rotWithShape="1">
          <a:blip r:embed="rId3">
            <a:alphaModFix/>
          </a:blip>
          <a:srcRect b="0" l="0" r="8416" t="11785"/>
          <a:stretch/>
        </p:blipFill>
        <p:spPr>
          <a:xfrm>
            <a:off x="3074275" y="3117250"/>
            <a:ext cx="3259200" cy="1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4695775" y="994200"/>
            <a:ext cx="44097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Objectives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TImeline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Analysis of Power Bi against Tableau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Mining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Analysis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Prototype Demonstration</a:t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762318" y="1580926"/>
            <a:ext cx="975101" cy="1077814"/>
            <a:chOff x="590250" y="244200"/>
            <a:chExt cx="407975" cy="532175"/>
          </a:xfrm>
        </p:grpSpPr>
        <p:sp>
          <p:nvSpPr>
            <p:cNvPr id="186" name="Google Shape;186;p2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1770325" y="1297775"/>
            <a:ext cx="1499400" cy="697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https://burpple-1.imgix.net/foods/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2" name="Google Shape;442;p46"/>
          <p:cNvSpPr txBox="1"/>
          <p:nvPr>
            <p:ph idx="4294967295" type="body"/>
          </p:nvPr>
        </p:nvSpPr>
        <p:spPr>
          <a:xfrm>
            <a:off x="325143" y="820775"/>
            <a:ext cx="1249500" cy="477000"/>
          </a:xfrm>
          <a:prstGeom prst="rect">
            <a:avLst/>
          </a:prstGeom>
          <a:solidFill>
            <a:srgbClr val="FFA4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Cafe Name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325150" y="1297775"/>
            <a:ext cx="1249500" cy="697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The Lokal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4" name="Google Shape;444;p46"/>
          <p:cNvSpPr txBox="1"/>
          <p:nvPr>
            <p:ph idx="4294967295" type="body"/>
          </p:nvPr>
        </p:nvSpPr>
        <p:spPr>
          <a:xfrm>
            <a:off x="1770325" y="820775"/>
            <a:ext cx="14994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Image URL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3433150" y="1297775"/>
            <a:ext cx="2193000" cy="697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Toasted Banana Bread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6" name="Google Shape;446;p46"/>
          <p:cNvSpPr txBox="1"/>
          <p:nvPr>
            <p:ph idx="4294967295" type="body"/>
          </p:nvPr>
        </p:nvSpPr>
        <p:spPr>
          <a:xfrm>
            <a:off x="3433150" y="820775"/>
            <a:ext cx="21930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Item Name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47" name="Google Shape;447;p46"/>
          <p:cNvSpPr txBox="1"/>
          <p:nvPr>
            <p:ph idx="4294967295" type="body"/>
          </p:nvPr>
        </p:nvSpPr>
        <p:spPr>
          <a:xfrm>
            <a:off x="0" y="0"/>
            <a:ext cx="9144000" cy="5592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Cafe’s Must Order Item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48" name="Google Shape;448;p46"/>
          <p:cNvSpPr txBox="1"/>
          <p:nvPr/>
        </p:nvSpPr>
        <p:spPr>
          <a:xfrm>
            <a:off x="5795847" y="1297775"/>
            <a:ext cx="1603800" cy="697800"/>
          </a:xfrm>
          <a:prstGeom prst="rect">
            <a:avLst/>
          </a:prstGeom>
          <a:noFill/>
          <a:ln cap="flat" cmpd="sng" w="9525">
            <a:solidFill>
              <a:srgbClr val="F7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56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9" name="Google Shape;449;p46"/>
          <p:cNvSpPr txBox="1"/>
          <p:nvPr>
            <p:ph idx="4294967295" type="body"/>
          </p:nvPr>
        </p:nvSpPr>
        <p:spPr>
          <a:xfrm>
            <a:off x="5795850" y="820775"/>
            <a:ext cx="1603800" cy="4770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No. of Reviews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7569351" y="1297775"/>
            <a:ext cx="1249500" cy="6978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$16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1" name="Google Shape;451;p46"/>
          <p:cNvSpPr txBox="1"/>
          <p:nvPr>
            <p:ph idx="4294967295" type="body"/>
          </p:nvPr>
        </p:nvSpPr>
        <p:spPr>
          <a:xfrm>
            <a:off x="7569355" y="820775"/>
            <a:ext cx="1249500" cy="477000"/>
          </a:xfrm>
          <a:prstGeom prst="rect">
            <a:avLst/>
          </a:prstGeom>
          <a:solidFill>
            <a:srgbClr val="38761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Price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452" name="Google Shape;452;p46"/>
          <p:cNvCxnSpPr>
            <a:stCxn id="445" idx="2"/>
          </p:cNvCxnSpPr>
          <p:nvPr/>
        </p:nvCxnSpPr>
        <p:spPr>
          <a:xfrm flipH="1">
            <a:off x="4254250" y="1995575"/>
            <a:ext cx="275400" cy="3162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453" name="Google Shape;453;p46"/>
          <p:cNvCxnSpPr/>
          <p:nvPr/>
        </p:nvCxnSpPr>
        <p:spPr>
          <a:xfrm>
            <a:off x="2603048" y="1992175"/>
            <a:ext cx="310800" cy="3060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454" name="Google Shape;454;p46"/>
          <p:cNvSpPr txBox="1"/>
          <p:nvPr>
            <p:ph idx="4294967295" type="body"/>
          </p:nvPr>
        </p:nvSpPr>
        <p:spPr>
          <a:xfrm>
            <a:off x="2736700" y="2387950"/>
            <a:ext cx="19974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Visualisation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775" y="2864950"/>
            <a:ext cx="1997250" cy="1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/>
        </p:nvSpPr>
        <p:spPr>
          <a:xfrm>
            <a:off x="1574875" y="1559350"/>
            <a:ext cx="1499400" cy="1264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Apr 20</a:t>
            </a: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, 2018</a:t>
            </a: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1" name="Google Shape;461;p47"/>
          <p:cNvSpPr txBox="1"/>
          <p:nvPr>
            <p:ph idx="4294967295" type="body"/>
          </p:nvPr>
        </p:nvSpPr>
        <p:spPr>
          <a:xfrm>
            <a:off x="129693" y="1082350"/>
            <a:ext cx="1249500" cy="477000"/>
          </a:xfrm>
          <a:prstGeom prst="rect">
            <a:avLst/>
          </a:prstGeom>
          <a:solidFill>
            <a:srgbClr val="FFA4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Cafe Name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129700" y="1559350"/>
            <a:ext cx="1249500" cy="1264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The Lokal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3" name="Google Shape;463;p47"/>
          <p:cNvSpPr txBox="1"/>
          <p:nvPr>
            <p:ph idx="4294967295" type="body"/>
          </p:nvPr>
        </p:nvSpPr>
        <p:spPr>
          <a:xfrm>
            <a:off x="1574875" y="1082350"/>
            <a:ext cx="1499400" cy="477000"/>
          </a:xfrm>
          <a:prstGeom prst="rect">
            <a:avLst/>
          </a:prstGeom>
          <a:solidFill>
            <a:srgbClr val="F6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Date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3408175" y="1559350"/>
            <a:ext cx="1903200" cy="1264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Indulgent Mornings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5" name="Google Shape;465;p47"/>
          <p:cNvSpPr txBox="1"/>
          <p:nvPr>
            <p:ph idx="4294967295" type="body"/>
          </p:nvPr>
        </p:nvSpPr>
        <p:spPr>
          <a:xfrm>
            <a:off x="3408175" y="1082350"/>
            <a:ext cx="19032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Title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66" name="Google Shape;466;p47"/>
          <p:cNvSpPr txBox="1"/>
          <p:nvPr>
            <p:ph idx="4294967295" type="body"/>
          </p:nvPr>
        </p:nvSpPr>
        <p:spPr>
          <a:xfrm>
            <a:off x="0" y="0"/>
            <a:ext cx="9144000" cy="5592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Respective Cafe’s Reviews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67" name="Google Shape;467;p47"/>
          <p:cNvSpPr txBox="1"/>
          <p:nvPr>
            <p:ph idx="4294967295" type="body"/>
          </p:nvPr>
        </p:nvSpPr>
        <p:spPr>
          <a:xfrm>
            <a:off x="5561273" y="1082350"/>
            <a:ext cx="30930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Review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5561275" y="1559350"/>
            <a:ext cx="3093000" cy="1264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 loved how fluffy the French toast in and how well it went with the citrusy flavours, but the portion was a little too much of an overkill.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69" name="Google Shape;469;p47"/>
          <p:cNvCxnSpPr/>
          <p:nvPr/>
        </p:nvCxnSpPr>
        <p:spPr>
          <a:xfrm>
            <a:off x="4311775" y="2837800"/>
            <a:ext cx="749700" cy="4725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470" name="Google Shape;470;p47"/>
          <p:cNvCxnSpPr>
            <a:stCxn id="468" idx="2"/>
          </p:cNvCxnSpPr>
          <p:nvPr/>
        </p:nvCxnSpPr>
        <p:spPr>
          <a:xfrm flipH="1">
            <a:off x="6511375" y="2824150"/>
            <a:ext cx="596400" cy="527400"/>
          </a:xfrm>
          <a:prstGeom prst="straightConnector1">
            <a:avLst/>
          </a:prstGeom>
          <a:noFill/>
          <a:ln cap="flat" cmpd="sng" w="19050">
            <a:solidFill>
              <a:srgbClr val="F75322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471" name="Google Shape;471;p47"/>
          <p:cNvSpPr txBox="1"/>
          <p:nvPr>
            <p:ph idx="4294967295" type="body"/>
          </p:nvPr>
        </p:nvSpPr>
        <p:spPr>
          <a:xfrm>
            <a:off x="5157255" y="3351550"/>
            <a:ext cx="1249500" cy="4770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Insights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234450" y="575500"/>
            <a:ext cx="22344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Constraints</a:t>
            </a:r>
            <a:endParaRPr/>
          </a:p>
        </p:txBody>
      </p:sp>
      <p:sp>
        <p:nvSpPr>
          <p:cNvPr id="477" name="Google Shape;47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48"/>
          <p:cNvSpPr txBox="1"/>
          <p:nvPr>
            <p:ph idx="3" type="body"/>
          </p:nvPr>
        </p:nvSpPr>
        <p:spPr>
          <a:xfrm>
            <a:off x="2725525" y="1191500"/>
            <a:ext cx="63135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</a:rPr>
              <a:t>Websites:</a:t>
            </a:r>
            <a:endParaRPr sz="20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Yelp, HungryGoWhere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</a:rPr>
              <a:t>Do Not Allow:</a:t>
            </a:r>
            <a:endParaRPr sz="20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-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of any automated device, process or means to access, retrieve, scrape, or index any portion of the Site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9" name="Google Shape;479;p48"/>
          <p:cNvSpPr txBox="1"/>
          <p:nvPr>
            <p:ph type="title"/>
          </p:nvPr>
        </p:nvSpPr>
        <p:spPr>
          <a:xfrm>
            <a:off x="2985450" y="276750"/>
            <a:ext cx="46728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Terms &amp; Conditions</a:t>
            </a:r>
            <a:endParaRPr>
              <a:solidFill>
                <a:srgbClr val="F67031"/>
              </a:solidFill>
            </a:endParaRPr>
          </a:p>
        </p:txBody>
      </p:sp>
      <p:grpSp>
        <p:nvGrpSpPr>
          <p:cNvPr id="480" name="Google Shape;480;p48"/>
          <p:cNvGrpSpPr/>
          <p:nvPr/>
        </p:nvGrpSpPr>
        <p:grpSpPr>
          <a:xfrm>
            <a:off x="5924686" y="380159"/>
            <a:ext cx="435022" cy="323445"/>
            <a:chOff x="5247525" y="3007275"/>
            <a:chExt cx="517575" cy="384825"/>
          </a:xfrm>
        </p:grpSpPr>
        <p:sp>
          <p:nvSpPr>
            <p:cNvPr id="481" name="Google Shape;481;p4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9"/>
          <p:cNvPicPr preferRelativeResize="0"/>
          <p:nvPr/>
        </p:nvPicPr>
        <p:blipFill rotWithShape="1">
          <a:blip r:embed="rId4">
            <a:alphaModFix/>
          </a:blip>
          <a:srcRect b="0" l="0" r="14544" t="0"/>
          <a:stretch/>
        </p:blipFill>
        <p:spPr>
          <a:xfrm>
            <a:off x="2550725" y="0"/>
            <a:ext cx="65932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6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489" name="Google Shape;48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/>
        </p:nvSpPr>
        <p:spPr>
          <a:xfrm>
            <a:off x="5015900" y="2217775"/>
            <a:ext cx="1692000" cy="2338800"/>
          </a:xfrm>
          <a:prstGeom prst="rect">
            <a:avLst/>
          </a:prstGeom>
          <a:noFill/>
          <a:ln cap="flat" cmpd="sng" w="9525">
            <a:solidFill>
              <a:srgbClr val="F7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Keywords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Mapping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Filtering</a:t>
            </a: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5" name="Google Shape;495;p50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to do?</a:t>
            </a:r>
            <a:endParaRPr b="1"/>
          </a:p>
        </p:txBody>
      </p:sp>
      <p:sp>
        <p:nvSpPr>
          <p:cNvPr id="496" name="Google Shape;496;p50"/>
          <p:cNvSpPr txBox="1"/>
          <p:nvPr>
            <p:ph idx="2" type="body"/>
          </p:nvPr>
        </p:nvSpPr>
        <p:spPr>
          <a:xfrm>
            <a:off x="3151400" y="2217775"/>
            <a:ext cx="1692000" cy="559200"/>
          </a:xfrm>
          <a:prstGeom prst="rect">
            <a:avLst/>
          </a:prstGeom>
          <a:solidFill>
            <a:srgbClr val="FFA4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Removing: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97" name="Google Shape;497;p50"/>
          <p:cNvSpPr/>
          <p:nvPr/>
        </p:nvSpPr>
        <p:spPr>
          <a:xfrm>
            <a:off x="5031488" y="419150"/>
            <a:ext cx="1660800" cy="1660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Analyse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6895975" y="419150"/>
            <a:ext cx="1660800" cy="1660800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Insights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3167000" y="419150"/>
            <a:ext cx="1660800" cy="1660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Clean</a:t>
            </a:r>
            <a:endParaRPr b="1" sz="1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00" name="Google Shape;500;p50"/>
          <p:cNvCxnSpPr/>
          <p:nvPr/>
        </p:nvCxnSpPr>
        <p:spPr>
          <a:xfrm>
            <a:off x="4473377" y="1259100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501" name="Google Shape;501;p50"/>
          <p:cNvCxnSpPr/>
          <p:nvPr/>
        </p:nvCxnSpPr>
        <p:spPr>
          <a:xfrm>
            <a:off x="6292952" y="1259100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502" name="Google Shape;502;p50"/>
          <p:cNvSpPr txBox="1"/>
          <p:nvPr/>
        </p:nvSpPr>
        <p:spPr>
          <a:xfrm>
            <a:off x="3151400" y="2217775"/>
            <a:ext cx="1692000" cy="2338800"/>
          </a:xfrm>
          <a:prstGeom prst="rect">
            <a:avLst/>
          </a:prstGeom>
          <a:noFill/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Punctuation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Stop words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irrelevant data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3" name="Google Shape;503;p50"/>
          <p:cNvSpPr txBox="1"/>
          <p:nvPr>
            <p:ph idx="2" type="body"/>
          </p:nvPr>
        </p:nvSpPr>
        <p:spPr>
          <a:xfrm>
            <a:off x="5015900" y="2217775"/>
            <a:ext cx="1692000" cy="559200"/>
          </a:xfrm>
          <a:prstGeom prst="rect">
            <a:avLst/>
          </a:prstGeom>
          <a:solidFill>
            <a:srgbClr val="F7703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Methods</a:t>
            </a:r>
            <a:r>
              <a:rPr b="1" lang="en" sz="1400">
                <a:solidFill>
                  <a:srgbClr val="FFFFFF"/>
                </a:solidFill>
              </a:rPr>
              <a:t>: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6880375" y="2217775"/>
            <a:ext cx="1692000" cy="2338800"/>
          </a:xfrm>
          <a:prstGeom prst="rect">
            <a:avLst/>
          </a:prstGeom>
          <a:noFill/>
          <a:ln cap="flat" cmpd="sng" w="9525">
            <a:solidFill>
              <a:srgbClr val="ED00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S &amp; W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Spending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Ratings</a:t>
            </a:r>
            <a:br>
              <a:rPr lang="en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5" name="Google Shape;505;p50"/>
          <p:cNvSpPr txBox="1"/>
          <p:nvPr>
            <p:ph idx="2" type="body"/>
          </p:nvPr>
        </p:nvSpPr>
        <p:spPr>
          <a:xfrm>
            <a:off x="6880375" y="2217775"/>
            <a:ext cx="1692000" cy="559200"/>
          </a:xfrm>
          <a:prstGeom prst="rect">
            <a:avLst/>
          </a:prstGeom>
          <a:solidFill>
            <a:srgbClr val="ED003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Compare: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Google Shape;510;p51"/>
          <p:cNvGraphicFramePr/>
          <p:nvPr/>
        </p:nvGraphicFramePr>
        <p:xfrm>
          <a:off x="2819838" y="2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2934200"/>
              </a:tblGrid>
              <a:tr h="469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1" name="Google Shape;511;p51"/>
          <p:cNvGraphicFramePr/>
          <p:nvPr/>
        </p:nvGraphicFramePr>
        <p:xfrm>
          <a:off x="5854588" y="2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2934200"/>
              </a:tblGrid>
              <a:tr h="469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2" name="Google Shape;512;p51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are we analysing?</a:t>
            </a:r>
            <a:endParaRPr b="1"/>
          </a:p>
        </p:txBody>
      </p:sp>
      <p:sp>
        <p:nvSpPr>
          <p:cNvPr id="513" name="Google Shape;513;p51"/>
          <p:cNvSpPr txBox="1"/>
          <p:nvPr>
            <p:ph type="title"/>
          </p:nvPr>
        </p:nvSpPr>
        <p:spPr>
          <a:xfrm>
            <a:off x="3062200" y="357600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Direct </a:t>
            </a:r>
            <a:endParaRPr>
              <a:solidFill>
                <a:srgbClr val="F67031"/>
              </a:solidFill>
            </a:endParaRPr>
          </a:p>
        </p:txBody>
      </p:sp>
      <p:sp>
        <p:nvSpPr>
          <p:cNvPr id="514" name="Google Shape;514;p51"/>
          <p:cNvSpPr txBox="1"/>
          <p:nvPr>
            <p:ph type="title"/>
          </p:nvPr>
        </p:nvSpPr>
        <p:spPr>
          <a:xfrm>
            <a:off x="6096950" y="317075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Others</a:t>
            </a:r>
            <a:endParaRPr>
              <a:solidFill>
                <a:srgbClr val="3D85C6"/>
              </a:solidFill>
            </a:endParaRPr>
          </a:p>
        </p:txBody>
      </p:sp>
      <p:graphicFrame>
        <p:nvGraphicFramePr>
          <p:cNvPr id="515" name="Google Shape;515;p51"/>
          <p:cNvGraphicFramePr/>
          <p:nvPr/>
        </p:nvGraphicFramePr>
        <p:xfrm>
          <a:off x="2819850" y="110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596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Geography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 - Mapping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400"/>
                    </a:solidFill>
                  </a:tcPr>
                </a:tc>
              </a:tr>
            </a:tbl>
          </a:graphicData>
        </a:graphic>
      </p:graphicFrame>
      <p:sp>
        <p:nvSpPr>
          <p:cNvPr id="516" name="Google Shape;516;p51"/>
          <p:cNvSpPr/>
          <p:nvPr/>
        </p:nvSpPr>
        <p:spPr>
          <a:xfrm>
            <a:off x="4094001" y="46670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1"/>
          <p:cNvGrpSpPr/>
          <p:nvPr/>
        </p:nvGrpSpPr>
        <p:grpSpPr>
          <a:xfrm>
            <a:off x="7313448" y="438545"/>
            <a:ext cx="393060" cy="393060"/>
            <a:chOff x="5941025" y="3634400"/>
            <a:chExt cx="467650" cy="467650"/>
          </a:xfrm>
        </p:grpSpPr>
        <p:sp>
          <p:nvSpPr>
            <p:cNvPr id="518" name="Google Shape;518;p5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51"/>
          <p:cNvSpPr txBox="1"/>
          <p:nvPr>
            <p:ph idx="1" type="body"/>
          </p:nvPr>
        </p:nvSpPr>
        <p:spPr>
          <a:xfrm>
            <a:off x="2921950" y="1670338"/>
            <a:ext cx="2730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Tanjong Pagar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</p:txBody>
      </p:sp>
      <p:sp>
        <p:nvSpPr>
          <p:cNvPr id="525" name="Google Shape;525;p51"/>
          <p:cNvSpPr txBox="1"/>
          <p:nvPr>
            <p:ph idx="1" type="body"/>
          </p:nvPr>
        </p:nvSpPr>
        <p:spPr>
          <a:xfrm>
            <a:off x="5956700" y="1670325"/>
            <a:ext cx="2730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Rest of CBD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</p:txBody>
      </p:sp>
      <p:sp>
        <p:nvSpPr>
          <p:cNvPr id="526" name="Google Shape;526;p51"/>
          <p:cNvSpPr txBox="1"/>
          <p:nvPr>
            <p:ph idx="1" type="body"/>
          </p:nvPr>
        </p:nvSpPr>
        <p:spPr>
          <a:xfrm>
            <a:off x="2921950" y="3035338"/>
            <a:ext cx="2730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chemeClr val="dk1"/>
                </a:solidFill>
              </a:rPr>
              <a:t>E.g. “Coffee”, “Salad”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</p:txBody>
      </p:sp>
      <p:sp>
        <p:nvSpPr>
          <p:cNvPr id="527" name="Google Shape;527;p51"/>
          <p:cNvSpPr txBox="1"/>
          <p:nvPr>
            <p:ph idx="1" type="body"/>
          </p:nvPr>
        </p:nvSpPr>
        <p:spPr>
          <a:xfrm>
            <a:off x="5956700" y="3035379"/>
            <a:ext cx="27300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chemeClr val="dk1"/>
                </a:solidFill>
              </a:rPr>
              <a:t>Main focus on other food items</a:t>
            </a:r>
            <a:endParaRPr sz="1600">
              <a:solidFill>
                <a:srgbClr val="000000"/>
              </a:solidFill>
            </a:endParaRPr>
          </a:p>
        </p:txBody>
      </p:sp>
      <p:graphicFrame>
        <p:nvGraphicFramePr>
          <p:cNvPr id="528" name="Google Shape;528;p51"/>
          <p:cNvGraphicFramePr/>
          <p:nvPr/>
        </p:nvGraphicFramePr>
        <p:xfrm>
          <a:off x="2819850" y="247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596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Keywords - TF-IDF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A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4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/>
          <p:nvPr>
            <p:ph idx="1" type="body"/>
          </p:nvPr>
        </p:nvSpPr>
        <p:spPr>
          <a:xfrm>
            <a:off x="3405800" y="1122475"/>
            <a:ext cx="4749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TF-IDF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Keywords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34" name="Google Shape;534;p52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grpSp>
        <p:nvGrpSpPr>
          <p:cNvPr id="535" name="Google Shape;535;p52"/>
          <p:cNvGrpSpPr/>
          <p:nvPr/>
        </p:nvGrpSpPr>
        <p:grpSpPr>
          <a:xfrm>
            <a:off x="3098680" y="2551517"/>
            <a:ext cx="387933" cy="345971"/>
            <a:chOff x="3927500" y="301425"/>
            <a:chExt cx="461550" cy="411625"/>
          </a:xfrm>
        </p:grpSpPr>
        <p:sp>
          <p:nvSpPr>
            <p:cNvPr id="536" name="Google Shape;536;p52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52"/>
          <p:cNvGrpSpPr/>
          <p:nvPr/>
        </p:nvGrpSpPr>
        <p:grpSpPr>
          <a:xfrm>
            <a:off x="3121197" y="1314469"/>
            <a:ext cx="342903" cy="447293"/>
            <a:chOff x="590250" y="244200"/>
            <a:chExt cx="407975" cy="532175"/>
          </a:xfrm>
        </p:grpSpPr>
        <p:sp>
          <p:nvSpPr>
            <p:cNvPr id="564" name="Google Shape;564;p5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52"/>
          <p:cNvSpPr txBox="1"/>
          <p:nvPr/>
        </p:nvSpPr>
        <p:spPr>
          <a:xfrm>
            <a:off x="3405800" y="2150275"/>
            <a:ext cx="45270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Mapping (with excel)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-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Shows geographical location of all the cafes on a map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idx="1" type="body"/>
          </p:nvPr>
        </p:nvSpPr>
        <p:spPr>
          <a:xfrm>
            <a:off x="3124450" y="910713"/>
            <a:ext cx="55374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Term Frequency (TF)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Inverse Document Frequency (IDF)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84" name="Google Shape;584;p53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585" name="Google Shape;585;p53"/>
          <p:cNvSpPr txBox="1"/>
          <p:nvPr>
            <p:ph type="title"/>
          </p:nvPr>
        </p:nvSpPr>
        <p:spPr>
          <a:xfrm>
            <a:off x="3062200" y="246350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TF-IDF</a:t>
            </a:r>
            <a:endParaRPr>
              <a:solidFill>
                <a:srgbClr val="F67031"/>
              </a:solidFill>
            </a:endParaRPr>
          </a:p>
        </p:txBody>
      </p:sp>
      <p:sp>
        <p:nvSpPr>
          <p:cNvPr id="586" name="Google Shape;586;p53"/>
          <p:cNvSpPr txBox="1"/>
          <p:nvPr/>
        </p:nvSpPr>
        <p:spPr>
          <a:xfrm>
            <a:off x="3062200" y="3001375"/>
            <a:ext cx="56619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More emphasis on </a:t>
            </a:r>
            <a:r>
              <a:rPr lang="en" sz="1800">
                <a:solidFill>
                  <a:srgbClr val="CC0000"/>
                </a:solidFill>
                <a:latin typeface="Nunito Sans"/>
                <a:ea typeface="Nunito Sans"/>
                <a:cs typeface="Nunito Sans"/>
                <a:sym typeface="Nunito Sans"/>
              </a:rPr>
              <a:t>i</a:t>
            </a:r>
            <a:r>
              <a:rPr b="1" lang="en" sz="1800">
                <a:solidFill>
                  <a:srgbClr val="CC0000"/>
                </a:solidFill>
                <a:latin typeface="Nunito Sans"/>
                <a:ea typeface="Nunito Sans"/>
                <a:cs typeface="Nunito Sans"/>
                <a:sym typeface="Nunito Sans"/>
              </a:rPr>
              <a:t>mportant</a:t>
            </a: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words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-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E.g. “Coffee”, “Salad”</a:t>
            </a:r>
            <a:endParaRPr/>
          </a:p>
        </p:txBody>
      </p:sp>
      <p:sp>
        <p:nvSpPr>
          <p:cNvPr id="587" name="Google Shape;587;p53"/>
          <p:cNvSpPr txBox="1"/>
          <p:nvPr/>
        </p:nvSpPr>
        <p:spPr>
          <a:xfrm>
            <a:off x="3062200" y="1919163"/>
            <a:ext cx="56619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Less Emphasis on </a:t>
            </a:r>
            <a:r>
              <a:rPr b="1" lang="en" sz="1800">
                <a:solidFill>
                  <a:srgbClr val="3C78D8"/>
                </a:solidFill>
                <a:latin typeface="Nunito Sans"/>
                <a:ea typeface="Nunito Sans"/>
                <a:cs typeface="Nunito Sans"/>
                <a:sym typeface="Nunito Sans"/>
              </a:rPr>
              <a:t>Common</a:t>
            </a: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Terms 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-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E.g. “That”, “is”, “was”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 txBox="1"/>
          <p:nvPr>
            <p:ph idx="1" type="body"/>
          </p:nvPr>
        </p:nvSpPr>
        <p:spPr>
          <a:xfrm>
            <a:off x="3062200" y="728950"/>
            <a:ext cx="55374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rgbClr val="000000"/>
                </a:solidFill>
              </a:rPr>
              <a:t>For </a:t>
            </a:r>
            <a:r>
              <a:rPr lang="en" sz="1800">
                <a:solidFill>
                  <a:srgbClr val="000000"/>
                </a:solidFill>
              </a:rPr>
              <a:t>example</a:t>
            </a:r>
            <a:r>
              <a:rPr lang="en" sz="1800">
                <a:solidFill>
                  <a:srgbClr val="000000"/>
                </a:solidFill>
              </a:rPr>
              <a:t>,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93" name="Google Shape;593;p54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594" name="Google Shape;594;p54"/>
          <p:cNvSpPr txBox="1"/>
          <p:nvPr>
            <p:ph type="title"/>
          </p:nvPr>
        </p:nvSpPr>
        <p:spPr>
          <a:xfrm>
            <a:off x="3062200" y="246350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TF-IDF</a:t>
            </a:r>
            <a:endParaRPr>
              <a:solidFill>
                <a:srgbClr val="F67031"/>
              </a:solidFill>
            </a:endParaRPr>
          </a:p>
        </p:txBody>
      </p:sp>
      <p:sp>
        <p:nvSpPr>
          <p:cNvPr id="595" name="Google Shape;595;p54"/>
          <p:cNvSpPr txBox="1"/>
          <p:nvPr>
            <p:ph type="title"/>
          </p:nvPr>
        </p:nvSpPr>
        <p:spPr>
          <a:xfrm>
            <a:off x="3062200" y="1153675"/>
            <a:ext cx="5112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A400"/>
                </a:solidFill>
              </a:rPr>
              <a:t>“</a:t>
            </a:r>
            <a:endParaRPr sz="7200">
              <a:solidFill>
                <a:srgbClr val="FFA400"/>
              </a:solidFill>
            </a:endParaRPr>
          </a:p>
        </p:txBody>
      </p:sp>
      <p:sp>
        <p:nvSpPr>
          <p:cNvPr id="596" name="Google Shape;596;p54"/>
          <p:cNvSpPr txBox="1"/>
          <p:nvPr>
            <p:ph idx="1" type="body"/>
          </p:nvPr>
        </p:nvSpPr>
        <p:spPr>
          <a:xfrm>
            <a:off x="3617250" y="1385800"/>
            <a:ext cx="48075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The quick brown fox jumps over the lazy fox on the grass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97" name="Google Shape;597;p54"/>
          <p:cNvSpPr txBox="1"/>
          <p:nvPr/>
        </p:nvSpPr>
        <p:spPr>
          <a:xfrm>
            <a:off x="8076100" y="1865250"/>
            <a:ext cx="614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A400"/>
                </a:solidFill>
                <a:latin typeface="Nunito Sans"/>
                <a:ea typeface="Nunito Sans"/>
                <a:cs typeface="Nunito Sans"/>
                <a:sym typeface="Nunito Sans"/>
              </a:rPr>
              <a:t>”</a:t>
            </a:r>
            <a:endParaRPr/>
          </a:p>
        </p:txBody>
      </p:sp>
      <p:sp>
        <p:nvSpPr>
          <p:cNvPr id="598" name="Google Shape;598;p54"/>
          <p:cNvSpPr txBox="1"/>
          <p:nvPr>
            <p:ph idx="1" type="body"/>
          </p:nvPr>
        </p:nvSpPr>
        <p:spPr>
          <a:xfrm>
            <a:off x="3617250" y="1385800"/>
            <a:ext cx="48075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7703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quick brown fox jumps over </a:t>
            </a:r>
            <a:r>
              <a:rPr lang="en" sz="1800">
                <a:solidFill>
                  <a:srgbClr val="F77031"/>
                </a:solidFill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lazy fox on </a:t>
            </a:r>
            <a:r>
              <a:rPr lang="en" sz="1800">
                <a:solidFill>
                  <a:srgbClr val="F7703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grass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99" name="Google Shape;599;p54"/>
          <p:cNvSpPr txBox="1"/>
          <p:nvPr/>
        </p:nvSpPr>
        <p:spPr>
          <a:xfrm>
            <a:off x="3361900" y="2457250"/>
            <a:ext cx="4603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However they are </a:t>
            </a:r>
            <a:r>
              <a:rPr lang="en" sz="1500">
                <a:solidFill>
                  <a:srgbClr val="F77031"/>
                </a:solidFill>
              </a:rPr>
              <a:t>common</a:t>
            </a:r>
            <a:r>
              <a:rPr lang="en" sz="1500"/>
              <a:t> words</a:t>
            </a:r>
            <a:endParaRPr sz="1500"/>
          </a:p>
        </p:txBody>
      </p:sp>
      <p:sp>
        <p:nvSpPr>
          <p:cNvPr id="600" name="Google Shape;600;p54"/>
          <p:cNvSpPr txBox="1"/>
          <p:nvPr>
            <p:ph idx="1" type="body"/>
          </p:nvPr>
        </p:nvSpPr>
        <p:spPr>
          <a:xfrm>
            <a:off x="3617250" y="1385800"/>
            <a:ext cx="48075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quick brown </a:t>
            </a:r>
            <a:r>
              <a:rPr lang="en" sz="1800">
                <a:solidFill>
                  <a:srgbClr val="FF0000"/>
                </a:solidFill>
              </a:rPr>
              <a:t>fox</a:t>
            </a:r>
            <a:r>
              <a:rPr lang="en" sz="1800">
                <a:solidFill>
                  <a:schemeClr val="dk1"/>
                </a:solidFill>
              </a:rPr>
              <a:t> jumps over </a:t>
            </a:r>
            <a:r>
              <a:rPr lang="en" sz="1800">
                <a:solidFill>
                  <a:srgbClr val="000000"/>
                </a:solidFill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lazy </a:t>
            </a:r>
            <a:r>
              <a:rPr lang="en" sz="1800">
                <a:solidFill>
                  <a:srgbClr val="FF0000"/>
                </a:solidFill>
              </a:rPr>
              <a:t>fox</a:t>
            </a:r>
            <a:r>
              <a:rPr lang="en" sz="1800">
                <a:solidFill>
                  <a:schemeClr val="dk1"/>
                </a:solidFill>
              </a:rPr>
              <a:t> on </a:t>
            </a:r>
            <a:r>
              <a:rPr lang="en" sz="1800">
                <a:solidFill>
                  <a:srgbClr val="000000"/>
                </a:solidFill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grass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01" name="Google Shape;601;p54"/>
          <p:cNvSpPr txBox="1"/>
          <p:nvPr/>
        </p:nvSpPr>
        <p:spPr>
          <a:xfrm>
            <a:off x="3361900" y="2921675"/>
            <a:ext cx="4603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Looks for common, but fewer words</a:t>
            </a:r>
            <a:endParaRPr sz="1500"/>
          </a:p>
        </p:txBody>
      </p:sp>
      <p:sp>
        <p:nvSpPr>
          <p:cNvPr id="602" name="Google Shape;602;p54"/>
          <p:cNvSpPr txBox="1"/>
          <p:nvPr/>
        </p:nvSpPr>
        <p:spPr>
          <a:xfrm>
            <a:off x="3361900" y="3355925"/>
            <a:ext cx="46035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Output: </a:t>
            </a:r>
            <a:r>
              <a:rPr lang="en" sz="1500">
                <a:solidFill>
                  <a:srgbClr val="FF0000"/>
                </a:solidFill>
              </a:rPr>
              <a:t>fox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5"/>
          <p:cNvPicPr preferRelativeResize="0"/>
          <p:nvPr/>
        </p:nvPicPr>
        <p:blipFill rotWithShape="1">
          <a:blip r:embed="rId4">
            <a:alphaModFix/>
          </a:blip>
          <a:srcRect b="0" l="3650" r="11257" t="0"/>
          <a:stretch/>
        </p:blipFill>
        <p:spPr>
          <a:xfrm>
            <a:off x="2577325" y="0"/>
            <a:ext cx="6566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>
            <p:ph type="ctrTitle"/>
          </p:nvPr>
        </p:nvSpPr>
        <p:spPr>
          <a:xfrm>
            <a:off x="277100" y="284200"/>
            <a:ext cx="22344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7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Demonstration</a:t>
            </a:r>
            <a:endParaRPr/>
          </a:p>
        </p:txBody>
      </p:sp>
      <p:sp>
        <p:nvSpPr>
          <p:cNvPr id="609" name="Google Shape;60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b="0" l="4346" r="7126" t="0"/>
          <a:stretch/>
        </p:blipFill>
        <p:spPr>
          <a:xfrm>
            <a:off x="2566175" y="0"/>
            <a:ext cx="65778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1.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6"/>
          <p:cNvPicPr preferRelativeResize="0"/>
          <p:nvPr/>
        </p:nvPicPr>
        <p:blipFill rotWithShape="1">
          <a:blip r:embed="rId3">
            <a:alphaModFix/>
          </a:blip>
          <a:srcRect b="14643" l="23877" r="17755" t="106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/>
          <p:nvPr>
            <p:ph type="title"/>
          </p:nvPr>
        </p:nvSpPr>
        <p:spPr>
          <a:xfrm>
            <a:off x="234450" y="575500"/>
            <a:ext cx="22815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620" name="Google Shape;620;p57"/>
          <p:cNvSpPr txBox="1"/>
          <p:nvPr>
            <p:ph idx="1" type="body"/>
          </p:nvPr>
        </p:nvSpPr>
        <p:spPr>
          <a:xfrm>
            <a:off x="3052075" y="575500"/>
            <a:ext cx="5596200" cy="4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700">
                <a:latin typeface="Nunito"/>
                <a:ea typeface="Nunito"/>
                <a:cs typeface="Nunito"/>
                <a:sym typeface="Nunito"/>
              </a:rPr>
              <a:t>How was the distance calculated?</a:t>
            </a:r>
            <a:endParaRPr i="0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4676425" y="1743500"/>
            <a:ext cx="2347500" cy="1656600"/>
          </a:xfrm>
          <a:prstGeom prst="chevron">
            <a:avLst>
              <a:gd fmla="val 29853" name="adj"/>
            </a:avLst>
          </a:prstGeom>
          <a:solidFill>
            <a:srgbClr val="F670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 2) Extract     latitude and longitude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2" name="Google Shape;622;p57"/>
          <p:cNvSpPr/>
          <p:nvPr/>
        </p:nvSpPr>
        <p:spPr>
          <a:xfrm>
            <a:off x="6211315" y="1557400"/>
            <a:ext cx="2424600" cy="2028900"/>
          </a:xfrm>
          <a:prstGeom prst="chevron">
            <a:avLst>
              <a:gd fmla="val 29853" name="adj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3) Run it through distance formula 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3" name="Google Shape;623;p57"/>
          <p:cNvSpPr/>
          <p:nvPr/>
        </p:nvSpPr>
        <p:spPr>
          <a:xfrm>
            <a:off x="2989650" y="1909250"/>
            <a:ext cx="2347500" cy="1325100"/>
          </a:xfrm>
          <a:prstGeom prst="chevron">
            <a:avLst>
              <a:gd fmla="val 29853" name="adj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1) </a:t>
            </a:r>
            <a:r>
              <a:rPr lang="en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Geocode location names</a:t>
            </a:r>
            <a:endParaRPr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624" name="Google Shape;624;p57"/>
          <p:cNvGrpSpPr/>
          <p:nvPr/>
        </p:nvGrpSpPr>
        <p:grpSpPr>
          <a:xfrm>
            <a:off x="622433" y="2666643"/>
            <a:ext cx="1180910" cy="1268407"/>
            <a:chOff x="5941025" y="3634400"/>
            <a:chExt cx="467650" cy="467650"/>
          </a:xfrm>
        </p:grpSpPr>
        <p:sp>
          <p:nvSpPr>
            <p:cNvPr id="625" name="Google Shape;625;p57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7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7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7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7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57"/>
          <p:cNvGrpSpPr/>
          <p:nvPr/>
        </p:nvGrpSpPr>
        <p:grpSpPr>
          <a:xfrm>
            <a:off x="1660731" y="2753212"/>
            <a:ext cx="299911" cy="424768"/>
            <a:chOff x="3979850" y="1598950"/>
            <a:chExt cx="356825" cy="505375"/>
          </a:xfrm>
        </p:grpSpPr>
        <p:sp>
          <p:nvSpPr>
            <p:cNvPr id="632" name="Google Shape;632;p5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57"/>
          <p:cNvGrpSpPr/>
          <p:nvPr/>
        </p:nvGrpSpPr>
        <p:grpSpPr>
          <a:xfrm>
            <a:off x="728856" y="2511137"/>
            <a:ext cx="299911" cy="424768"/>
            <a:chOff x="3979850" y="1598950"/>
            <a:chExt cx="356825" cy="505375"/>
          </a:xfrm>
        </p:grpSpPr>
        <p:sp>
          <p:nvSpPr>
            <p:cNvPr id="635" name="Google Shape;635;p5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57"/>
          <p:cNvGrpSpPr/>
          <p:nvPr/>
        </p:nvGrpSpPr>
        <p:grpSpPr>
          <a:xfrm>
            <a:off x="978081" y="3088462"/>
            <a:ext cx="299911" cy="424768"/>
            <a:chOff x="3979850" y="1598950"/>
            <a:chExt cx="356825" cy="505375"/>
          </a:xfrm>
        </p:grpSpPr>
        <p:sp>
          <p:nvSpPr>
            <p:cNvPr id="638" name="Google Shape;638;p5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/>
          <p:nvPr>
            <p:ph type="title"/>
          </p:nvPr>
        </p:nvSpPr>
        <p:spPr>
          <a:xfrm>
            <a:off x="210250" y="804200"/>
            <a:ext cx="22830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645" name="Google Shape;645;p58"/>
          <p:cNvSpPr txBox="1"/>
          <p:nvPr>
            <p:ph idx="1" type="body"/>
          </p:nvPr>
        </p:nvSpPr>
        <p:spPr>
          <a:xfrm>
            <a:off x="3136775" y="108738"/>
            <a:ext cx="5596200" cy="4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700">
                <a:latin typeface="Nunito"/>
                <a:ea typeface="Nunito"/>
                <a:cs typeface="Nunito"/>
                <a:sym typeface="Nunito"/>
              </a:rPr>
              <a:t>Purpose of the visualisation</a:t>
            </a:r>
            <a:r>
              <a:rPr i="0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i="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map illustration aims to allow the end user to have an idea of  how The Caffeine Experience fares against its competitors in terms of:</a:t>
            </a:r>
            <a:endParaRPr i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3182925" y="2571750"/>
            <a:ext cx="15342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Popularity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 higher number of reviews indicates a greater popularity for the restaurant 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7" name="Google Shape;647;p58"/>
          <p:cNvSpPr txBox="1"/>
          <p:nvPr/>
        </p:nvSpPr>
        <p:spPr>
          <a:xfrm>
            <a:off x="5167775" y="2514700"/>
            <a:ext cx="15342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Convenience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Distance from the Tanjong Pagar Mrt would be an accurate measure of convenience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7152625" y="2514700"/>
            <a:ext cx="15342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Price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Price per pax is used here to gauge the amount of money customers are willing to pay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649" name="Google Shape;649;p58"/>
          <p:cNvGrpSpPr/>
          <p:nvPr/>
        </p:nvGrpSpPr>
        <p:grpSpPr>
          <a:xfrm rot="-13754">
            <a:off x="3182920" y="2057135"/>
            <a:ext cx="481737" cy="461338"/>
            <a:chOff x="4595425" y="1707325"/>
            <a:chExt cx="470075" cy="288625"/>
          </a:xfrm>
        </p:grpSpPr>
        <p:sp>
          <p:nvSpPr>
            <p:cNvPr id="650" name="Google Shape;650;p58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58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58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58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solidFill>
              <a:srgbClr val="000000"/>
            </a:solidFill>
            <a:ln cap="rnd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5" name="Google Shape;655;p58"/>
          <p:cNvGrpSpPr/>
          <p:nvPr/>
        </p:nvGrpSpPr>
        <p:grpSpPr>
          <a:xfrm>
            <a:off x="5280971" y="1990210"/>
            <a:ext cx="549568" cy="595169"/>
            <a:chOff x="3927500" y="301425"/>
            <a:chExt cx="461550" cy="411625"/>
          </a:xfrm>
        </p:grpSpPr>
        <p:sp>
          <p:nvSpPr>
            <p:cNvPr id="656" name="Google Shape;656;p58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8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8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8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8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8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8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8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8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8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8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8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8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8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8"/>
          <p:cNvGrpSpPr/>
          <p:nvPr/>
        </p:nvGrpSpPr>
        <p:grpSpPr>
          <a:xfrm>
            <a:off x="7152636" y="2009603"/>
            <a:ext cx="601020" cy="556398"/>
            <a:chOff x="568950" y="3686775"/>
            <a:chExt cx="472500" cy="362900"/>
          </a:xfrm>
        </p:grpSpPr>
        <p:sp>
          <p:nvSpPr>
            <p:cNvPr id="684" name="Google Shape;684;p58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8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 txBox="1"/>
          <p:nvPr>
            <p:ph type="title"/>
          </p:nvPr>
        </p:nvSpPr>
        <p:spPr>
          <a:xfrm>
            <a:off x="511425" y="1549400"/>
            <a:ext cx="3517200" cy="9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 for your time</a:t>
            </a:r>
            <a:endParaRPr/>
          </a:p>
        </p:txBody>
      </p:sp>
      <p:sp>
        <p:nvSpPr>
          <p:cNvPr id="692" name="Google Shape;69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59"/>
          <p:cNvGrpSpPr/>
          <p:nvPr/>
        </p:nvGrpSpPr>
        <p:grpSpPr>
          <a:xfrm>
            <a:off x="628402" y="1039422"/>
            <a:ext cx="542234" cy="510157"/>
            <a:chOff x="5972700" y="2330200"/>
            <a:chExt cx="411625" cy="387275"/>
          </a:xfrm>
        </p:grpSpPr>
        <p:sp>
          <p:nvSpPr>
            <p:cNvPr id="694" name="Google Shape;694;p5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F670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 rotWithShape="1">
          <a:blip r:embed="rId4">
            <a:alphaModFix/>
          </a:blip>
          <a:srcRect b="0" l="29744" r="5468" t="0"/>
          <a:stretch/>
        </p:blipFill>
        <p:spPr>
          <a:xfrm>
            <a:off x="3936925" y="0"/>
            <a:ext cx="52070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0"/>
          <p:cNvSpPr txBox="1"/>
          <p:nvPr/>
        </p:nvSpPr>
        <p:spPr>
          <a:xfrm>
            <a:off x="2027700" y="1915050"/>
            <a:ext cx="5088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Appendix</a:t>
            </a:r>
            <a:endParaRPr b="1" sz="5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 txBox="1"/>
          <p:nvPr/>
        </p:nvSpPr>
        <p:spPr>
          <a:xfrm>
            <a:off x="774550" y="225900"/>
            <a:ext cx="2928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Individual Cafe’s Data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7" name="Google Shape;7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25" y="1006800"/>
            <a:ext cx="7760426" cy="36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2"/>
          <p:cNvSpPr txBox="1"/>
          <p:nvPr/>
        </p:nvSpPr>
        <p:spPr>
          <a:xfrm>
            <a:off x="774550" y="225900"/>
            <a:ext cx="2928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Cafe’s Must Order Item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3" name="Google Shape;713;p62"/>
          <p:cNvPicPr preferRelativeResize="0"/>
          <p:nvPr/>
        </p:nvPicPr>
        <p:blipFill rotWithShape="1">
          <a:blip r:embed="rId3">
            <a:alphaModFix/>
          </a:blip>
          <a:srcRect b="25295" l="0" r="0" t="0"/>
          <a:stretch/>
        </p:blipFill>
        <p:spPr>
          <a:xfrm>
            <a:off x="226025" y="1228413"/>
            <a:ext cx="8691926" cy="26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3"/>
          <p:cNvSpPr txBox="1"/>
          <p:nvPr/>
        </p:nvSpPr>
        <p:spPr>
          <a:xfrm>
            <a:off x="774550" y="225900"/>
            <a:ext cx="6087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Respective Cafe’s Review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9" name="Google Shape;719;p63"/>
          <p:cNvPicPr preferRelativeResize="0"/>
          <p:nvPr/>
        </p:nvPicPr>
        <p:blipFill rotWithShape="1">
          <a:blip r:embed="rId3">
            <a:alphaModFix/>
          </a:blip>
          <a:srcRect b="15000" l="0" r="-786" t="-1610"/>
          <a:stretch/>
        </p:blipFill>
        <p:spPr>
          <a:xfrm>
            <a:off x="733250" y="852400"/>
            <a:ext cx="7939549" cy="36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703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. 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This means that you can: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unito Sans"/>
              <a:buChar char="●"/>
            </a:pP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Resize them without losing quality.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unito Sans"/>
              <a:buChar char="●"/>
            </a:pP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Change line color, width and style.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Isn’t that nice? :)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Examples:</a:t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725" name="Google Shape;725;p6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4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741" name="Google Shape;741;p64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4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4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64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4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4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4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64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4"/>
          <p:cNvSpPr/>
          <p:nvPr/>
        </p:nvSpPr>
        <p:spPr>
          <a:xfrm>
            <a:off x="2656888" y="387284"/>
            <a:ext cx="251793" cy="333679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6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4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4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4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64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64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4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4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4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4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4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4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4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64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4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4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4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4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64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4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4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4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64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4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4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64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64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4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4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4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64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4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4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4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4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4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4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6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64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64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64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4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64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4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64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4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64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4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4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4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4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4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4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6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4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4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64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4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64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4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4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4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4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64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6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6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4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64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64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64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4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4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64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4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64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4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4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5" name="Google Shape;885;p64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64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4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6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4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64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64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4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4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4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4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4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64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4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4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4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4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4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4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4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4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4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64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4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4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64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4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4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6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4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4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4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64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4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64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64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64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64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64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4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4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4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" name="Google Shape;960;p64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4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64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4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64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4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64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4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64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4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64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4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4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64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4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64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1007" name="Google Shape;1007;p64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64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4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4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4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4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4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4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4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4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4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4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4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4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4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4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64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6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4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4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4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4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4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4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4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4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4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4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4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4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4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64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4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4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4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64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4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4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4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4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4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4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4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64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4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64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4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4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4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4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4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64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4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4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4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4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4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4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4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4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4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4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4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4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4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4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4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4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4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4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4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4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64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4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4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4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4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4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4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4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4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4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4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64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4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4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4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4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4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4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4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4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4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4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4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4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64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64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64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4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4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4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5"/>
          <p:cNvSpPr txBox="1"/>
          <p:nvPr>
            <p:ph type="title"/>
          </p:nvPr>
        </p:nvSpPr>
        <p:spPr>
          <a:xfrm>
            <a:off x="727650" y="56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 (just for reference)</a:t>
            </a:r>
            <a:endParaRPr/>
          </a:p>
        </p:txBody>
      </p:sp>
      <p:pic>
        <p:nvPicPr>
          <p:cNvPr id="1178" name="Google Shape;11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800" y="1233525"/>
            <a:ext cx="6566405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157088" y="3867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of the Cafe industry in Singapore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" name="Google Shape;213;p30"/>
          <p:cNvCxnSpPr/>
          <p:nvPr/>
        </p:nvCxnSpPr>
        <p:spPr>
          <a:xfrm>
            <a:off x="4705777" y="38070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6525352" y="38070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215" name="Google Shape;215;p30"/>
          <p:cNvSpPr txBox="1"/>
          <p:nvPr/>
        </p:nvSpPr>
        <p:spPr>
          <a:xfrm>
            <a:off x="2896663" y="581250"/>
            <a:ext cx="2320200" cy="3981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1C4587"/>
                </a:solidFill>
                <a:latin typeface="Nunito Sans"/>
                <a:ea typeface="Nunito Sans"/>
                <a:cs typeface="Nunito Sans"/>
                <a:sym typeface="Nunito Sans"/>
              </a:rPr>
              <a:t>Consumer preferences</a:t>
            </a:r>
            <a:endParaRPr sz="1800">
              <a:solidFill>
                <a:srgbClr val="1C4587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1C4587"/>
                </a:solidFill>
                <a:latin typeface="Nunito Sans"/>
                <a:ea typeface="Nunito Sans"/>
                <a:cs typeface="Nunito Sans"/>
                <a:sym typeface="Nunito Sans"/>
              </a:rPr>
              <a:t>Target market</a:t>
            </a:r>
            <a:endParaRPr sz="1800">
              <a:solidFill>
                <a:srgbClr val="1C4587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1C4587"/>
                </a:solidFill>
                <a:latin typeface="Nunito Sans"/>
                <a:ea typeface="Nunito Sans"/>
                <a:cs typeface="Nunito Sans"/>
                <a:sym typeface="Nunito Sans"/>
              </a:rPr>
              <a:t>Thriving market</a:t>
            </a:r>
            <a:endParaRPr sz="1800">
              <a:solidFill>
                <a:srgbClr val="1C4587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1C4587"/>
                </a:solidFill>
                <a:latin typeface="Nunito Sans"/>
                <a:ea typeface="Nunito Sans"/>
                <a:cs typeface="Nunito Sans"/>
                <a:sym typeface="Nunito Sans"/>
              </a:rPr>
              <a:t>Increased competition</a:t>
            </a:r>
            <a:endParaRPr sz="1800">
              <a:solidFill>
                <a:srgbClr val="1C458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434664" y="2571758"/>
            <a:ext cx="372594" cy="360301"/>
            <a:chOff x="1247825" y="5001950"/>
            <a:chExt cx="443300" cy="428675"/>
          </a:xfrm>
        </p:grpSpPr>
        <p:sp>
          <p:nvSpPr>
            <p:cNvPr id="217" name="Google Shape;217;p3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30"/>
          <p:cNvGrpSpPr/>
          <p:nvPr/>
        </p:nvGrpSpPr>
        <p:grpSpPr>
          <a:xfrm>
            <a:off x="1004703" y="2571490"/>
            <a:ext cx="351077" cy="360806"/>
            <a:chOff x="2605025" y="4998300"/>
            <a:chExt cx="417700" cy="429275"/>
          </a:xfrm>
        </p:grpSpPr>
        <p:sp>
          <p:nvSpPr>
            <p:cNvPr id="224" name="Google Shape;224;p3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30"/>
          <p:cNvSpPr/>
          <p:nvPr/>
        </p:nvSpPr>
        <p:spPr>
          <a:xfrm>
            <a:off x="5512600" y="2429650"/>
            <a:ext cx="853800" cy="5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6CC3E">
              <a:alpha val="26920"/>
            </a:srgbClr>
          </a:solidFill>
          <a:ln cap="flat" cmpd="sng" w="9525">
            <a:solidFill>
              <a:srgbClr val="06C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6525338" y="540825"/>
            <a:ext cx="2320200" cy="3981000"/>
          </a:xfrm>
          <a:prstGeom prst="rect">
            <a:avLst/>
          </a:prstGeom>
          <a:noFill/>
          <a:ln cap="flat" cmpd="sng" w="9525">
            <a:solidFill>
              <a:srgbClr val="F6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5322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F75322"/>
                </a:solidFill>
                <a:latin typeface="Nunito Sans"/>
                <a:ea typeface="Nunito Sans"/>
                <a:cs typeface="Nunito Sans"/>
                <a:sym typeface="Nunito Sans"/>
              </a:rPr>
              <a:t>Value proposition</a:t>
            </a:r>
            <a:endParaRPr sz="1800">
              <a:solidFill>
                <a:srgbClr val="F7532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5322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rgbClr val="F75322"/>
                </a:solidFill>
                <a:latin typeface="Nunito Sans"/>
                <a:ea typeface="Nunito Sans"/>
                <a:cs typeface="Nunito Sans"/>
                <a:sym typeface="Nunito Sans"/>
              </a:rPr>
              <a:t>Why we think the business is viable</a:t>
            </a:r>
            <a:endParaRPr sz="1800">
              <a:solidFill>
                <a:srgbClr val="F7532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6"/>
          <p:cNvSpPr txBox="1"/>
          <p:nvPr>
            <p:ph type="title"/>
          </p:nvPr>
        </p:nvSpPr>
        <p:spPr>
          <a:xfrm>
            <a:off x="727650" y="540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 (just for reference)</a:t>
            </a:r>
            <a:endParaRPr/>
          </a:p>
        </p:txBody>
      </p:sp>
      <p:pic>
        <p:nvPicPr>
          <p:cNvPr id="1184" name="Google Shape;11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263" y="1152425"/>
            <a:ext cx="650348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7"/>
          <p:cNvSpPr txBox="1"/>
          <p:nvPr>
            <p:ph type="title"/>
          </p:nvPr>
        </p:nvSpPr>
        <p:spPr>
          <a:xfrm>
            <a:off x="727650" y="482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 (just for reference)</a:t>
            </a:r>
            <a:endParaRPr/>
          </a:p>
        </p:txBody>
      </p:sp>
      <p:pic>
        <p:nvPicPr>
          <p:cNvPr id="1190" name="Google Shape;11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00" y="1277200"/>
            <a:ext cx="6540401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8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196" name="Google Shape;119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68"/>
          <p:cNvSpPr txBox="1"/>
          <p:nvPr>
            <p:ph idx="3" type="body"/>
          </p:nvPr>
        </p:nvSpPr>
        <p:spPr>
          <a:xfrm>
            <a:off x="2942800" y="918850"/>
            <a:ext cx="58665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>
                <a:solidFill>
                  <a:schemeClr val="dk1"/>
                </a:solidFill>
              </a:rPr>
              <a:t>Start off by talking about passing the role blah blah (getting data then analysing it)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▪"/>
            </a:pPr>
            <a:r>
              <a:rPr lang="en" sz="1400">
                <a:solidFill>
                  <a:srgbClr val="FF0000"/>
                </a:solidFill>
              </a:rPr>
              <a:t>Talk about how the data cleaned?</a:t>
            </a:r>
            <a:endParaRPr sz="1400">
              <a:solidFill>
                <a:srgbClr val="FF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>
                <a:solidFill>
                  <a:schemeClr val="dk1"/>
                </a:solidFill>
              </a:rPr>
              <a:t>How to differentiate between direct and indirect? (focus)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Relevancy using Mappi</a:t>
            </a:r>
            <a:r>
              <a:rPr lang="en">
                <a:solidFill>
                  <a:schemeClr val="dk1"/>
                </a:solidFill>
              </a:rPr>
              <a:t>ng (will need to ask donovan) (tg vs cbd)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Keywords (eg. coffee, salad most mentioned as keywords (?)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Range of (price per pax) closest to </a:t>
            </a:r>
            <a:r>
              <a:rPr lang="en">
                <a:solidFill>
                  <a:schemeClr val="dk1"/>
                </a:solidFill>
              </a:rPr>
              <a:t>caffeine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experience (and which cafe)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>
                <a:solidFill>
                  <a:schemeClr val="dk1"/>
                </a:solidFill>
              </a:rPr>
              <a:t>Methodology</a:t>
            </a:r>
            <a:r>
              <a:rPr lang="en">
                <a:solidFill>
                  <a:schemeClr val="dk1"/>
                </a:solidFill>
              </a:rPr>
              <a:t> used to differentiate: (briefly mention bc they prob get bored anyways)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Finding keywords using TF-IDF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Mapping (mention donovan will explain more on this)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Simple loops and foops using for loops, ifs function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Sentimental Analysis (need to ask jasper)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Maybe use sa to give keywords more context?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Eg. keyword = coffee, sa = -3 means the coffee might be bad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But another qn is: why not rely on rating instead?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Lotsa grey area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">
                <a:solidFill>
                  <a:schemeClr val="dk1"/>
                </a:solidFill>
              </a:rPr>
              <a:t>Other insights: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Competitor’s </a:t>
            </a:r>
            <a:r>
              <a:rPr lang="en">
                <a:solidFill>
                  <a:schemeClr val="dk1"/>
                </a:solidFill>
              </a:rPr>
              <a:t>strengths</a:t>
            </a:r>
            <a:r>
              <a:rPr lang="en">
                <a:solidFill>
                  <a:schemeClr val="dk1"/>
                </a:solidFill>
              </a:rPr>
              <a:t> (gives direction on positioning proposition)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Where they stand (in terms of rating) when compared to competitors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 txBox="1"/>
          <p:nvPr>
            <p:ph type="title"/>
          </p:nvPr>
        </p:nvSpPr>
        <p:spPr>
          <a:xfrm>
            <a:off x="3062200" y="160050"/>
            <a:ext cx="57471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Not counted (for own reference only)</a:t>
            </a:r>
            <a:endParaRPr>
              <a:solidFill>
                <a:srgbClr val="F6703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9"/>
          <p:cNvSpPr txBox="1"/>
          <p:nvPr>
            <p:ph idx="1" type="body"/>
          </p:nvPr>
        </p:nvSpPr>
        <p:spPr>
          <a:xfrm>
            <a:off x="3062200" y="728950"/>
            <a:ext cx="55374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</a:pPr>
            <a:r>
              <a:rPr lang="en" sz="1800">
                <a:solidFill>
                  <a:srgbClr val="000000"/>
                </a:solidFill>
              </a:rPr>
              <a:t>Term Frequency (TF)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600">
                <a:solidFill>
                  <a:srgbClr val="000000"/>
                </a:solidFill>
              </a:rPr>
              <a:t>Finds the no. of times in which a word appears</a:t>
            </a:r>
            <a:br>
              <a:rPr lang="en" sz="16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204" name="Google Shape;1204;p69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</a:t>
            </a:r>
            <a:endParaRPr b="1"/>
          </a:p>
        </p:txBody>
      </p:sp>
      <p:sp>
        <p:nvSpPr>
          <p:cNvPr id="1205" name="Google Shape;1205;p69"/>
          <p:cNvSpPr txBox="1"/>
          <p:nvPr>
            <p:ph type="title"/>
          </p:nvPr>
        </p:nvSpPr>
        <p:spPr>
          <a:xfrm>
            <a:off x="3062200" y="246350"/>
            <a:ext cx="2449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7031"/>
                </a:solidFill>
              </a:rPr>
              <a:t>TF-IDF</a:t>
            </a:r>
            <a:endParaRPr>
              <a:solidFill>
                <a:srgbClr val="F67031"/>
              </a:solidFill>
            </a:endParaRPr>
          </a:p>
        </p:txBody>
      </p:sp>
      <p:graphicFrame>
        <p:nvGraphicFramePr>
          <p:cNvPr id="1206" name="Google Shape;1206;p69"/>
          <p:cNvGraphicFramePr/>
          <p:nvPr/>
        </p:nvGraphicFramePr>
        <p:xfrm>
          <a:off x="2999963" y="164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566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TF(t) = (No of times a term appears) / (Total number of terms)</a:t>
                      </a:r>
                      <a:endParaRPr b="1" sz="1000">
                        <a:solidFill>
                          <a:srgbClr val="CC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7" name="Google Shape;1207;p69"/>
          <p:cNvGraphicFramePr/>
          <p:nvPr/>
        </p:nvGraphicFramePr>
        <p:xfrm>
          <a:off x="2999963" y="30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{E409F545-4B63-4E00-BB98-167AB715EA20}</a:tableStyleId>
              </a:tblPr>
              <a:tblGrid>
                <a:gridCol w="56618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IDF(t) = log_e(Total number / Number of documents with term t)</a:t>
                      </a:r>
                      <a:endParaRPr b="1" sz="1000">
                        <a:solidFill>
                          <a:srgbClr val="CC0000"/>
                        </a:solidFill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08" name="Google Shape;1208;p69"/>
          <p:cNvSpPr txBox="1"/>
          <p:nvPr/>
        </p:nvSpPr>
        <p:spPr>
          <a:xfrm>
            <a:off x="3062200" y="4098525"/>
            <a:ext cx="56619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More emphasis on </a:t>
            </a:r>
            <a:r>
              <a:rPr lang="en" sz="1800">
                <a:solidFill>
                  <a:srgbClr val="CC0000"/>
                </a:solidFill>
                <a:latin typeface="Nunito Sans"/>
                <a:ea typeface="Nunito Sans"/>
                <a:cs typeface="Nunito Sans"/>
                <a:sym typeface="Nunito Sans"/>
              </a:rPr>
              <a:t>i</a:t>
            </a:r>
            <a:r>
              <a:rPr b="1" lang="en" sz="1800">
                <a:solidFill>
                  <a:srgbClr val="CC0000"/>
                </a:solidFill>
                <a:latin typeface="Nunito Sans"/>
                <a:ea typeface="Nunito Sans"/>
                <a:cs typeface="Nunito Sans"/>
                <a:sym typeface="Nunito Sans"/>
              </a:rPr>
              <a:t>mportant</a:t>
            </a: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words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-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E.g. “coffee”, “Salad”</a:t>
            </a:r>
            <a:endParaRPr/>
          </a:p>
        </p:txBody>
      </p:sp>
      <p:sp>
        <p:nvSpPr>
          <p:cNvPr id="1209" name="Google Shape;1209;p69"/>
          <p:cNvSpPr txBox="1"/>
          <p:nvPr/>
        </p:nvSpPr>
        <p:spPr>
          <a:xfrm>
            <a:off x="2999975" y="1971000"/>
            <a:ext cx="55374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Inverse Document Frequency (IDF)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-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Measures how important a term is</a:t>
            </a:r>
            <a:endParaRPr/>
          </a:p>
        </p:txBody>
      </p:sp>
      <p:sp>
        <p:nvSpPr>
          <p:cNvPr id="1210" name="Google Shape;1210;p69"/>
          <p:cNvSpPr txBox="1"/>
          <p:nvPr/>
        </p:nvSpPr>
        <p:spPr>
          <a:xfrm>
            <a:off x="2999975" y="3497450"/>
            <a:ext cx="56619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▪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Less Emphasis on </a:t>
            </a:r>
            <a:r>
              <a:rPr b="1" lang="en" sz="1800">
                <a:solidFill>
                  <a:srgbClr val="3C78D8"/>
                </a:solidFill>
                <a:latin typeface="Nunito Sans"/>
                <a:ea typeface="Nunito Sans"/>
                <a:cs typeface="Nunito Sans"/>
                <a:sym typeface="Nunito Sans"/>
              </a:rPr>
              <a:t>Common</a:t>
            </a: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Terms 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-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E.g. “That”, “is”, “was”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 rotWithShape="1">
          <a:blip r:embed="rId4">
            <a:alphaModFix/>
          </a:blip>
          <a:srcRect b="0" l="15803" r="0" t="0"/>
          <a:stretch/>
        </p:blipFill>
        <p:spPr>
          <a:xfrm>
            <a:off x="2588475" y="0"/>
            <a:ext cx="6555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2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2929875" y="2445100"/>
            <a:ext cx="5895600" cy="2296200"/>
          </a:xfrm>
          <a:prstGeom prst="rect">
            <a:avLst/>
          </a:prstGeom>
          <a:noFill/>
          <a:ln cap="flat" cmpd="sng" w="9525">
            <a:solidFill>
              <a:srgbClr val="06C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343625" y="6968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32"/>
          <p:cNvCxnSpPr/>
          <p:nvPr/>
        </p:nvCxnSpPr>
        <p:spPr>
          <a:xfrm>
            <a:off x="4472777" y="4018750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244" name="Google Shape;244;p32"/>
          <p:cNvCxnSpPr/>
          <p:nvPr/>
        </p:nvCxnSpPr>
        <p:spPr>
          <a:xfrm>
            <a:off x="6292352" y="4018750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grpSp>
        <p:nvGrpSpPr>
          <p:cNvPr id="245" name="Google Shape;245;p32"/>
          <p:cNvGrpSpPr/>
          <p:nvPr/>
        </p:nvGrpSpPr>
        <p:grpSpPr>
          <a:xfrm>
            <a:off x="966168" y="1324912"/>
            <a:ext cx="299911" cy="424768"/>
            <a:chOff x="3979850" y="1598950"/>
            <a:chExt cx="356825" cy="505375"/>
          </a:xfrm>
        </p:grpSpPr>
        <p:sp>
          <p:nvSpPr>
            <p:cNvPr id="246" name="Google Shape;246;p32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2"/>
          <p:cNvSpPr txBox="1"/>
          <p:nvPr/>
        </p:nvSpPr>
        <p:spPr>
          <a:xfrm>
            <a:off x="2920375" y="176100"/>
            <a:ext cx="56472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What can The Caffeine Experience expect from this team?</a:t>
            </a:r>
            <a:endParaRPr sz="2000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99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909575" y="1085750"/>
            <a:ext cx="5921700" cy="579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Key details of competitors</a:t>
            </a:r>
            <a:endParaRPr sz="24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2909575" y="1665350"/>
            <a:ext cx="1344900" cy="768900"/>
          </a:xfrm>
          <a:prstGeom prst="rect">
            <a:avLst/>
          </a:prstGeom>
          <a:solidFill>
            <a:srgbClr val="F75322"/>
          </a:solidFill>
          <a:ln cap="flat" cmpd="sng" w="9525">
            <a:solidFill>
              <a:srgbClr val="F75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Price per pax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254251" y="1665350"/>
            <a:ext cx="1515600" cy="768900"/>
          </a:xfrm>
          <a:prstGeom prst="rect">
            <a:avLst/>
          </a:prstGeom>
          <a:solidFill>
            <a:srgbClr val="F77031"/>
          </a:solidFill>
          <a:ln cap="flat" cmpd="sng" w="9525">
            <a:solidFill>
              <a:srgbClr val="F770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Distance from MRT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5770025" y="1665350"/>
            <a:ext cx="1273200" cy="768900"/>
          </a:xfrm>
          <a:prstGeom prst="rect">
            <a:avLst/>
          </a:prstGeom>
          <a:solidFill>
            <a:srgbClr val="FFA400"/>
          </a:solidFill>
          <a:ln cap="flat" cmpd="sng" w="9525">
            <a:solidFill>
              <a:srgbClr val="FFA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Must try items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043250" y="1665350"/>
            <a:ext cx="1788000" cy="768900"/>
          </a:xfrm>
          <a:prstGeom prst="rect">
            <a:avLst/>
          </a:prstGeom>
          <a:solidFill>
            <a:srgbClr val="F6D42F"/>
          </a:solidFill>
          <a:ln cap="flat" cmpd="sng" w="9525">
            <a:solidFill>
              <a:srgbClr val="F6D4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Avg. Rating &amp; </a:t>
            </a:r>
            <a:r>
              <a:rPr lang="en" sz="1800">
                <a:latin typeface="Nunito Sans"/>
                <a:ea typeface="Nunito Sans"/>
                <a:cs typeface="Nunito Sans"/>
                <a:sym typeface="Nunito Sans"/>
              </a:rPr>
              <a:t>no. of review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2914675" y="3808075"/>
            <a:ext cx="59115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Nunito Sans"/>
                <a:ea typeface="Nunito Sans"/>
                <a:cs typeface="Nunito Sans"/>
                <a:sym typeface="Nunito Sans"/>
              </a:rPr>
              <a:t>Helps to make intelligent business decisions</a:t>
            </a:r>
            <a:endParaRPr sz="2400">
              <a:solidFill>
                <a:srgbClr val="38761D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5" name="Google Shape;255;p32"/>
          <p:cNvSpPr/>
          <p:nvPr/>
        </p:nvSpPr>
        <p:spPr>
          <a:xfrm rot="5400000">
            <a:off x="5237725" y="111800"/>
            <a:ext cx="1271100" cy="5916000"/>
          </a:xfrm>
          <a:prstGeom prst="homePlate">
            <a:avLst>
              <a:gd fmla="val 42473" name="adj"/>
            </a:avLst>
          </a:prstGeom>
          <a:solidFill>
            <a:srgbClr val="06CC3E">
              <a:alpha val="2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 rot="5400000">
            <a:off x="5237125" y="112400"/>
            <a:ext cx="1272300" cy="5916000"/>
          </a:xfrm>
          <a:prstGeom prst="homePlate">
            <a:avLst>
              <a:gd fmla="val 42473" name="adj"/>
            </a:avLst>
          </a:prstGeom>
          <a:solidFill>
            <a:srgbClr val="06CC3E">
              <a:alpha val="2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 rot="5400000">
            <a:off x="5231425" y="112400"/>
            <a:ext cx="1272300" cy="5916000"/>
          </a:xfrm>
          <a:prstGeom prst="homePlate">
            <a:avLst>
              <a:gd fmla="val 42473" name="adj"/>
            </a:avLst>
          </a:prstGeom>
          <a:solidFill>
            <a:srgbClr val="06CC3E">
              <a:alpha val="2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 b="0" l="0" r="21358" t="0"/>
          <a:stretch/>
        </p:blipFill>
        <p:spPr>
          <a:xfrm>
            <a:off x="2588475" y="0"/>
            <a:ext cx="6555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3</a:t>
            </a:r>
            <a:r>
              <a:rPr b="1" lang="en" sz="4800"/>
              <a:t>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513"/>
            <a:ext cx="8839200" cy="273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List</a:t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" name="Google Shape;277;p35"/>
          <p:cNvCxnSpPr/>
          <p:nvPr/>
        </p:nvCxnSpPr>
        <p:spPr>
          <a:xfrm>
            <a:off x="4473377" y="38561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278" name="Google Shape;278;p35"/>
          <p:cNvCxnSpPr/>
          <p:nvPr/>
        </p:nvCxnSpPr>
        <p:spPr>
          <a:xfrm>
            <a:off x="6292952" y="38561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279" name="Google Shape;279;p35"/>
          <p:cNvSpPr txBox="1"/>
          <p:nvPr/>
        </p:nvSpPr>
        <p:spPr>
          <a:xfrm>
            <a:off x="3235750" y="627400"/>
            <a:ext cx="51285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Project Planning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Proposal Preparation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Acquiring skills on Python fundamentals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Developing a web scraper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Clean and process data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Analyse the processed data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Final Report Writing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67031"/>
              </a:buClr>
              <a:buSzPts val="1800"/>
              <a:buFont typeface="Nunito Sans"/>
              <a:buAutoNum type="arabicPeriod"/>
            </a:pPr>
            <a:r>
              <a:rPr lang="en" sz="18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Final Presentation Preparation</a:t>
            </a:r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632111" y="1317874"/>
            <a:ext cx="380209" cy="467378"/>
            <a:chOff x="596350" y="929175"/>
            <a:chExt cx="407950" cy="497475"/>
          </a:xfrm>
        </p:grpSpPr>
        <p:sp>
          <p:nvSpPr>
            <p:cNvPr id="281" name="Google Shape;281;p3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1235105" y="1338330"/>
            <a:ext cx="413328" cy="426471"/>
            <a:chOff x="1923675" y="1633650"/>
            <a:chExt cx="436000" cy="435975"/>
          </a:xfrm>
        </p:grpSpPr>
        <p:sp>
          <p:nvSpPr>
            <p:cNvPr id="289" name="Google Shape;289;p3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